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57"/>
  </p:notesMasterIdLst>
  <p:sldIdLst>
    <p:sldId id="402" r:id="rId2"/>
    <p:sldId id="258" r:id="rId3"/>
    <p:sldId id="403" r:id="rId4"/>
    <p:sldId id="372" r:id="rId5"/>
    <p:sldId id="335" r:id="rId6"/>
    <p:sldId id="336" r:id="rId7"/>
    <p:sldId id="337" r:id="rId8"/>
    <p:sldId id="338" r:id="rId9"/>
    <p:sldId id="340" r:id="rId10"/>
    <p:sldId id="371" r:id="rId11"/>
    <p:sldId id="370" r:id="rId12"/>
    <p:sldId id="374" r:id="rId13"/>
    <p:sldId id="375" r:id="rId14"/>
    <p:sldId id="382" r:id="rId15"/>
    <p:sldId id="380" r:id="rId16"/>
    <p:sldId id="401" r:id="rId17"/>
    <p:sldId id="381" r:id="rId18"/>
    <p:sldId id="395" r:id="rId19"/>
    <p:sldId id="342" r:id="rId20"/>
    <p:sldId id="341" r:id="rId21"/>
    <p:sldId id="392" r:id="rId22"/>
    <p:sldId id="343" r:id="rId23"/>
    <p:sldId id="393" r:id="rId24"/>
    <p:sldId id="344" r:id="rId25"/>
    <p:sldId id="384" r:id="rId26"/>
    <p:sldId id="346" r:id="rId27"/>
    <p:sldId id="349" r:id="rId28"/>
    <p:sldId id="387" r:id="rId29"/>
    <p:sldId id="350" r:id="rId30"/>
    <p:sldId id="347" r:id="rId31"/>
    <p:sldId id="345" r:id="rId32"/>
    <p:sldId id="385" r:id="rId33"/>
    <p:sldId id="352" r:id="rId34"/>
    <p:sldId id="390" r:id="rId35"/>
    <p:sldId id="361" r:id="rId36"/>
    <p:sldId id="400" r:id="rId37"/>
    <p:sldId id="333" r:id="rId38"/>
    <p:sldId id="388" r:id="rId39"/>
    <p:sldId id="354" r:id="rId40"/>
    <p:sldId id="355" r:id="rId41"/>
    <p:sldId id="359" r:id="rId42"/>
    <p:sldId id="328" r:id="rId43"/>
    <p:sldId id="363" r:id="rId44"/>
    <p:sldId id="325" r:id="rId45"/>
    <p:sldId id="326" r:id="rId46"/>
    <p:sldId id="324" r:id="rId47"/>
    <p:sldId id="398" r:id="rId48"/>
    <p:sldId id="364" r:id="rId49"/>
    <p:sldId id="321" r:id="rId50"/>
    <p:sldId id="397" r:id="rId51"/>
    <p:sldId id="323" r:id="rId52"/>
    <p:sldId id="331" r:id="rId53"/>
    <p:sldId id="319" r:id="rId54"/>
    <p:sldId id="320" r:id="rId55"/>
    <p:sldId id="327"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691"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522"/>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A25F80-176C-4666-90B0-5B086003AB51}" type="datetimeFigureOut">
              <a:rPr lang="en-US" smtClean="0"/>
              <a:pPr/>
              <a:t>6/26/2014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E85E15-FF3C-4E15-BE20-0D948082D53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A3DE73DF-A2BC-465A-96D3-CE68FE575639}" type="slidenum">
              <a:rPr lang="en-US" smtClean="0"/>
              <a:pPr/>
              <a:t>2</a:t>
            </a:fld>
            <a:endParaRPr lang="en-US" smtClean="0"/>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9EB61A2D-657A-43FC-9ADD-6AFA88E04B36}" type="slidenum">
              <a:rPr lang="en-US" smtClean="0"/>
              <a:pPr/>
              <a:t>5</a:t>
            </a:fld>
            <a:endParaRPr lang="en-US" smtClean="0"/>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p:spPr>
        <p:txBody>
          <a:bodyPr/>
          <a:lstStyle/>
          <a:p>
            <a:r>
              <a:rPr lang="en-US" smtClean="0"/>
              <a:t>20% of patients will have elevated Ca 125- a finding that correlates with greater surgical stage</a:t>
            </a:r>
          </a:p>
          <a:p>
            <a:endParaRPr lang="en-US" smtClean="0"/>
          </a:p>
          <a:p>
            <a:r>
              <a:rPr lang="en-US" smtClean="0"/>
              <a:t>CXR to r/o pulm mets- especially common with sarcomas</a:t>
            </a:r>
          </a:p>
          <a:p>
            <a:endParaRPr lang="en-US" smtClean="0"/>
          </a:p>
          <a:p>
            <a:r>
              <a:rPr lang="en-US" smtClean="0"/>
              <a:t>Both breast and colon cancer are more common in women with Em Ca and they are more common cancers in general than Em Ca, therefore women with Em Ca should be routinely screened for these diseases, preferably prior to surgical tx for Em Ca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78B8902C-65F8-4EC5-A6BD-2B1A01B32AB7}" type="slidenum">
              <a:rPr lang="en-US" smtClean="0"/>
              <a:pPr/>
              <a:t>7</a:t>
            </a:fld>
            <a:endParaRPr lang="en-US" smtClean="0"/>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p:spPr>
        <p:txBody>
          <a:bodyPr/>
          <a:lstStyle/>
          <a:p>
            <a:r>
              <a:rPr lang="en-US" smtClean="0"/>
              <a:t>So now we're ready to operate.  </a:t>
            </a:r>
          </a:p>
          <a:p>
            <a:r>
              <a:rPr lang="en-US" smtClean="0"/>
              <a:t>RememberAntimicrobial prophylaxis</a:t>
            </a:r>
          </a:p>
          <a:p>
            <a:r>
              <a:rPr lang="en-US" smtClean="0"/>
              <a:t>DVT prophylaxis</a:t>
            </a:r>
          </a:p>
          <a:p>
            <a:r>
              <a:rPr lang="en-US" smtClean="0"/>
              <a:t>Steep Trendelenburg is often useful</a:t>
            </a:r>
          </a:p>
          <a:p>
            <a:r>
              <a:rPr lang="en-US" smtClean="0"/>
              <a:t>Long instruments available</a:t>
            </a:r>
          </a:p>
          <a:p>
            <a:endParaRPr lang="en-US" smtClean="0"/>
          </a:p>
          <a:p>
            <a:r>
              <a:rPr lang="en-US" smtClean="0"/>
              <a:t>The operation is the mainstay of treatment, but also serves to stage the patients disease</a:t>
            </a:r>
          </a:p>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60C748BD-6BC8-41B6-9ECF-6CE4A9E16126}" type="slidenum">
              <a:rPr lang="en-US" smtClean="0"/>
              <a:pPr/>
              <a:t>8</a:t>
            </a:fld>
            <a:endParaRPr lang="en-US" smtClean="0"/>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r>
              <a:rPr lang="en-US" smtClean="0"/>
              <a:t>Other surgical principles are as follows:</a:t>
            </a:r>
          </a:p>
          <a:p>
            <a:endParaRPr lang="en-US" smtClean="0"/>
          </a:p>
          <a:p>
            <a:r>
              <a:rPr lang="en-US" smtClean="0"/>
              <a:t>If we are not certain preoperatively about the need for lymph node sampling we want to be sure to have frozen section available and a pathologist who can accurately evaluate the tumor for grade and depth of invasion as well to rule out as cervical involvement</a:t>
            </a:r>
          </a:p>
          <a:p>
            <a:endParaRPr lang="en-US" smtClean="0"/>
          </a:p>
          <a:p>
            <a:r>
              <a:rPr lang="en-US" smtClean="0"/>
              <a:t>If extrauterine disease is present we should be prepared to resect it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p>
            <a:fld id="{88A52884-0374-44C2-8FF9-8ED2E6D98F95}" type="slidenum">
              <a:rPr lang="en-US" smtClean="0"/>
              <a:pPr/>
              <a:t>9</a:t>
            </a:fld>
            <a:endParaRPr lang="en-US" smtClean="0"/>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p:spPr>
        <p:txBody>
          <a:bodyPr/>
          <a:lstStyle/>
          <a:p>
            <a:r>
              <a:rPr lang="en-US" smtClean="0"/>
              <a:t>There is no contoversy that all Grade 3 regardless of depth of invasion </a:t>
            </a:r>
          </a:p>
          <a:p>
            <a:endParaRPr lang="en-US" smtClean="0"/>
          </a:p>
          <a:p>
            <a:r>
              <a:rPr lang="en-US" smtClean="0"/>
              <a:t>and all deeply invasive tumors regardless of grade, require complete surgical staging</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78CF888D-BA11-4529-A012-D9453F1D104A}" type="slidenum">
              <a:rPr lang="en-US" smtClean="0"/>
              <a:pPr/>
              <a:t>11</a:t>
            </a:fld>
            <a:endParaRPr lang="en-US" smtClean="0"/>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p:spPr>
        <p:txBody>
          <a:bodyPr/>
          <a:lstStyle/>
          <a:p>
            <a:r>
              <a:rPr lang="en-US" dirty="0" smtClean="0"/>
              <a:t>Surgical staging replaced clinical staging in 1989 and has since proved more reliable, more accurate for prognosis and more useful for defining the need for adjuvant therapy than clinical staging.</a:t>
            </a:r>
          </a:p>
          <a:p>
            <a:endParaRPr lang="en-US" dirty="0" smtClean="0"/>
          </a:p>
          <a:p>
            <a:r>
              <a:rPr lang="en-US" dirty="0" smtClean="0"/>
              <a:t>This is primarily because surgical staging more accurately defines the extent of a patient’s disease with respect to </a:t>
            </a:r>
            <a:r>
              <a:rPr lang="en-US" sz="1000" dirty="0" smtClean="0"/>
              <a:t>metastases, depth of invasion, cervical involvement, etc.</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A39196A4-5B5C-49B2-81B4-144A687A8671}" type="slidenum">
              <a:rPr lang="en-US" smtClean="0"/>
              <a:pPr/>
              <a:t>12</a:t>
            </a:fld>
            <a:endParaRPr lang="en-US" smtClean="0"/>
          </a:p>
        </p:txBody>
      </p:sp>
      <p:sp>
        <p:nvSpPr>
          <p:cNvPr id="11673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CFE277B0-C2E5-4FDF-B3DB-0B30946774B1}" type="slidenum">
              <a:rPr lang="it-IT" sz="1200">
                <a:latin typeface="Arial" charset="0"/>
                <a:cs typeface="Arial" charset="0"/>
              </a:rPr>
              <a:pPr algn="r" eaLnBrk="1" hangingPunct="1"/>
              <a:t>12</a:t>
            </a:fld>
            <a:endParaRPr lang="it-IT" sz="1200">
              <a:latin typeface="Arial" charset="0"/>
              <a:cs typeface="Arial" charset="0"/>
            </a:endParaRPr>
          </a:p>
        </p:txBody>
      </p:sp>
      <p:sp>
        <p:nvSpPr>
          <p:cNvPr id="116740" name="Rectangle 2"/>
          <p:cNvSpPr>
            <a:spLocks noGrp="1" noRot="1" noChangeAspect="1" noChangeArrowheads="1" noTextEdit="1"/>
          </p:cNvSpPr>
          <p:nvPr>
            <p:ph type="sldImg"/>
          </p:nvPr>
        </p:nvSpPr>
        <p:spPr>
          <a:ln/>
        </p:spPr>
      </p:sp>
      <p:sp>
        <p:nvSpPr>
          <p:cNvPr id="116741" name="Rectangle 4"/>
          <p:cNvSpPr>
            <a:spLocks noGrp="1" noChangeArrowheads="1"/>
          </p:cNvSpPr>
          <p:nvPr>
            <p:ph type="body" idx="1"/>
          </p:nvPr>
        </p:nvSpPr>
        <p:spPr>
          <a:xfrm>
            <a:off x="685800" y="4343400"/>
            <a:ext cx="5486400" cy="4114800"/>
          </a:xfrm>
          <a:noFill/>
          <a:ln/>
        </p:spPr>
        <p:txBody>
          <a:bodyPr/>
          <a:lstStyle/>
          <a:p>
            <a:endParaRPr lang="it-IT"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45DFAB1F-743E-4655-BAB9-994B037CBC44}" type="slidenum">
              <a:rPr lang="en-US" smtClean="0"/>
              <a:pPr/>
              <a:t>13</a:t>
            </a:fld>
            <a:endParaRPr lang="en-US" smtClean="0"/>
          </a:p>
        </p:txBody>
      </p:sp>
      <p:sp>
        <p:nvSpPr>
          <p:cNvPr id="11776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eaLnBrk="1" hangingPunct="1"/>
            <a:fld id="{2BABD794-459D-4E5E-9D1C-9E1EE753FD9B}" type="slidenum">
              <a:rPr lang="it-IT" sz="1200">
                <a:latin typeface="Arial" charset="0"/>
                <a:cs typeface="Arial" charset="0"/>
              </a:rPr>
              <a:pPr algn="r" eaLnBrk="1" hangingPunct="1"/>
              <a:t>13</a:t>
            </a:fld>
            <a:endParaRPr lang="it-IT" sz="1200">
              <a:latin typeface="Arial" charset="0"/>
              <a:cs typeface="Arial" charset="0"/>
            </a:endParaRPr>
          </a:p>
        </p:txBody>
      </p:sp>
      <p:sp>
        <p:nvSpPr>
          <p:cNvPr id="117764" name="Rectangle 2"/>
          <p:cNvSpPr>
            <a:spLocks noGrp="1" noRot="1" noChangeAspect="1" noChangeArrowheads="1" noTextEdit="1"/>
          </p:cNvSpPr>
          <p:nvPr>
            <p:ph type="sldImg"/>
          </p:nvPr>
        </p:nvSpPr>
        <p:spPr>
          <a:ln/>
        </p:spPr>
      </p:sp>
      <p:sp>
        <p:nvSpPr>
          <p:cNvPr id="117765" name="Rectangle 4"/>
          <p:cNvSpPr>
            <a:spLocks noGrp="1" noChangeArrowheads="1"/>
          </p:cNvSpPr>
          <p:nvPr>
            <p:ph type="body" idx="1"/>
          </p:nvPr>
        </p:nvSpPr>
        <p:spPr>
          <a:xfrm>
            <a:off x="685800" y="4343400"/>
            <a:ext cx="5486400" cy="4114800"/>
          </a:xfrm>
          <a:noFill/>
          <a:ln/>
        </p:spPr>
        <p:txBody>
          <a:bodyPr/>
          <a:lstStyle/>
          <a:p>
            <a:endParaRPr lang="it-IT"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p>
            <a:fld id="{88A52884-0374-44C2-8FF9-8ED2E6D98F95}" type="slidenum">
              <a:rPr lang="en-US" smtClean="0"/>
              <a:pPr/>
              <a:t>25</a:t>
            </a:fld>
            <a:endParaRPr lang="en-US" smtClean="0"/>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p:spPr>
        <p:txBody>
          <a:bodyPr/>
          <a:lstStyle/>
          <a:p>
            <a:r>
              <a:rPr lang="en-US" smtClean="0"/>
              <a:t>There is no contoversy that all Grade 3 regardless of depth of invasion </a:t>
            </a:r>
          </a:p>
          <a:p>
            <a:endParaRPr lang="en-US" smtClean="0"/>
          </a:p>
          <a:p>
            <a:r>
              <a:rPr lang="en-US" smtClean="0"/>
              <a:t>and all deeply invasive tumors regardless of grade, require complete surgical staging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4B9C0F-E820-4292-BB3C-009B28A95450}" type="datetimeFigureOut">
              <a:rPr lang="en-US" smtClean="0"/>
              <a:pPr/>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FD823-1182-4A77-8DBF-9199391FDD30}" type="slidenum">
              <a:rPr lang="en-US" smtClean="0"/>
              <a:pPr/>
              <a:t>‹#›</a:t>
            </a:fld>
            <a:endParaRPr lang="en-US"/>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4B9C0F-E820-4292-BB3C-009B28A95450}" type="datetimeFigureOut">
              <a:rPr lang="en-US" smtClean="0"/>
              <a:pPr/>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FD823-1182-4A77-8DBF-9199391FDD30}"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4B9C0F-E820-4292-BB3C-009B28A95450}" type="datetimeFigureOut">
              <a:rPr lang="en-US" smtClean="0"/>
              <a:pPr/>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FD823-1182-4A77-8DBF-9199391FDD30}"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4B9C0F-E820-4292-BB3C-009B28A95450}" type="datetimeFigureOut">
              <a:rPr lang="en-US" smtClean="0"/>
              <a:pPr/>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FD823-1182-4A77-8DBF-9199391FDD30}" type="slidenum">
              <a:rPr lang="en-US" smtClean="0"/>
              <a:pPr/>
              <a:t>‹#›</a:t>
            </a:fld>
            <a:endParaRPr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4B9C0F-E820-4292-BB3C-009B28A95450}" type="datetimeFigureOut">
              <a:rPr lang="en-US" smtClean="0"/>
              <a:pPr/>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FD823-1182-4A77-8DBF-9199391FDD30}" type="slidenum">
              <a:rPr lang="en-US" smtClean="0"/>
              <a:pPr/>
              <a:t>‹#›</a:t>
            </a:fld>
            <a:endParaRPr lang="en-US"/>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4B9C0F-E820-4292-BB3C-009B28A95450}" type="datetimeFigureOut">
              <a:rPr lang="en-US" smtClean="0"/>
              <a:pPr/>
              <a:t>6/26/2014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BFD823-1182-4A77-8DBF-9199391FDD30}" type="slidenum">
              <a:rPr lang="en-US" smtClean="0"/>
              <a:pPr/>
              <a:t>‹#›</a:t>
            </a:fld>
            <a:endParaRPr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4B9C0F-E820-4292-BB3C-009B28A95450}" type="datetimeFigureOut">
              <a:rPr lang="en-US" smtClean="0"/>
              <a:pPr/>
              <a:t>6/26/2014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BFD823-1182-4A77-8DBF-9199391FDD30}" type="slidenum">
              <a:rPr lang="en-US" smtClean="0"/>
              <a:pPr/>
              <a:t>‹#›</a:t>
            </a:fld>
            <a:endParaRPr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4B9C0F-E820-4292-BB3C-009B28A95450}" type="datetimeFigureOut">
              <a:rPr lang="en-US" smtClean="0"/>
              <a:pPr/>
              <a:t>6/26/2014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BFD823-1182-4A77-8DBF-9199391FDD30}"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4B9C0F-E820-4292-BB3C-009B28A95450}" type="datetimeFigureOut">
              <a:rPr lang="en-US" smtClean="0"/>
              <a:pPr/>
              <a:t>6/26/2014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BFD823-1182-4A77-8DBF-9199391FDD30}"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4B9C0F-E820-4292-BB3C-009B28A95450}" type="datetimeFigureOut">
              <a:rPr lang="en-US" smtClean="0"/>
              <a:pPr/>
              <a:t>6/26/2014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BFD823-1182-4A77-8DBF-9199391FDD30}" type="slidenum">
              <a:rPr lang="en-US" smtClean="0"/>
              <a:pPr/>
              <a:t>‹#›</a:t>
            </a:fld>
            <a:endParaRPr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4B9C0F-E820-4292-BB3C-009B28A95450}" type="datetimeFigureOut">
              <a:rPr lang="en-US" smtClean="0"/>
              <a:pPr/>
              <a:t>6/26/2014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BFD823-1182-4A77-8DBF-9199391FDD30}" type="slidenum">
              <a:rPr lang="en-US" smtClean="0"/>
              <a:pPr/>
              <a:t>‹#›</a:t>
            </a:fld>
            <a:endParaRPr lang="en-US"/>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4B9C0F-E820-4292-BB3C-009B28A95450}" type="datetimeFigureOut">
              <a:rPr lang="en-US" smtClean="0"/>
              <a:pPr/>
              <a:t>6/26/2014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BFD823-1182-4A77-8DBF-9199391FDD3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ccs.infospace.com/ClickHandler.ashx?ld=20140620&amp;app=1&amp;c=vittaliay.20&amp;s=vittaliay&amp;rc=&amp;dc=&amp;euip=91.99.190.66&amp;pvaid=1841464fd2c448dfad70e10fd5e807fc&amp;dt=Other&amp;fct.uid=da166e9d4e0e440a8cfde9a39dd088d9&amp;en=t1pxO+3J+X3+m+i1soHExavKb8DDiK0zWLX6fbePBbNgtkJmzv1/5w==&amp;du=http://3.bp.blogspot.com/-hl3NsMd-Uec/UNrsiRmoS1I/AAAAAAAAA1I/PKiYCmCiKx8/s1600/Bismillah+Islamic+Wallpaper.jpg&amp;ru=http://3.bp.blogspot.com/-hl3NsMd-Uec/UNrsiRmoS1I/AAAAAAAAA1I/PKiYCmCiKx8/s1600/Bismillah+Islamic+Wallpaper.jpg&amp;ap=16&amp;coi=772&amp;cop=main-title&amp;npp=16&amp;p=0&amp;pp=0&amp;ep=16&amp;mid=9&amp;hash=5DD57B0F5EE278E5E050D9C8663BE89F"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cancer.gov/PublishedContent/MediaLinks/761666.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ccs.infospace.com/ClickHandler.ashx?ld=20140620&amp;app=1&amp;c=vittaliay.20&amp;s=vittaliay&amp;rc=&amp;dc=&amp;euip=91.99.190.66&amp;pvaid=c343352c441a4f44b5dbec667b759d8a&amp;dt=Other&amp;fct.uid=cea7b98027ba4b37b628b417de2ad2b8&amp;en=t1pxO+3J+X3+m+i1soHExavKb8DDiK0zWLX6fbePBbNgtkJmzv1/5w==&amp;du=http://1.bp.blogspot.com/-960xc6Q_cZQ/USl6P3JE7vI/AAAAAAAAAM0/8jQ0lukTb_U/s1600/Thank+you+v2.jpg&amp;ru=http://1.bp.blogspot.com/-960xc6Q_cZQ/USl6P3JE7vI/AAAAAAAAAM0/8jQ0lukTb_U/s1600/Thank+you+v2.jpg&amp;ap=11&amp;coi=772&amp;cop=main-title&amp;npp=11&amp;p=0&amp;pp=0&amp;ep=11&amp;mid=9&amp;hash=1CFF170E095D26EEF07904F044871BF6"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a:p>
        </p:txBody>
      </p:sp>
      <p:pic>
        <p:nvPicPr>
          <p:cNvPr id="112642" name="Picture 2" descr="http://ts4.mm.bing.net/th?id=HN.608038348490539787&amp;pid=15.1&amp;H=123&amp;W=160">
            <a:hlinkClick r:id="rId2"/>
          </p:cNvPr>
          <p:cNvPicPr>
            <a:picLocks noChangeAspect="1" noChangeArrowheads="1"/>
          </p:cNvPicPr>
          <p:nvPr/>
        </p:nvPicPr>
        <p:blipFill>
          <a:blip r:embed="rId3" cstate="print"/>
          <a:srcRect/>
          <a:stretch>
            <a:fillRect/>
          </a:stretch>
        </p:blipFill>
        <p:spPr bwMode="auto">
          <a:xfrm>
            <a:off x="0" y="0"/>
            <a:ext cx="9144000" cy="7486650"/>
          </a:xfrm>
          <a:prstGeom prst="rect">
            <a:avLst/>
          </a:prstGeom>
          <a:noFill/>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00200"/>
            <a:ext cx="8229600" cy="3581400"/>
          </a:xfrm>
          <a:prstGeom prst="rect">
            <a:avLst/>
          </a:prstGeom>
        </p:spPr>
        <p:txBody>
          <a:bodyPr wrap="square">
            <a:spAutoFit/>
          </a:bodyPr>
          <a:lstStyle/>
          <a:p>
            <a:r>
              <a:rPr lang="en-US" sz="2800" b="1" dirty="0" smtClean="0">
                <a:solidFill>
                  <a:srgbClr val="FF0000"/>
                </a:solidFill>
              </a:rPr>
              <a:t> </a:t>
            </a:r>
            <a:r>
              <a:rPr lang="en-US" sz="2800" b="1" dirty="0" smtClean="0"/>
              <a:t> </a:t>
            </a:r>
            <a:endParaRPr lang="en-US" sz="2800" b="1" dirty="0" smtClean="0">
              <a:solidFill>
                <a:srgbClr val="FF0000"/>
              </a:solidFill>
              <a:latin typeface="Arial" charset="0"/>
            </a:endParaRPr>
          </a:p>
          <a:p>
            <a:r>
              <a:rPr lang="en-US" sz="2800" b="1" dirty="0" smtClean="0"/>
              <a:t> </a:t>
            </a:r>
            <a:r>
              <a:rPr lang="en-US" sz="2800" b="1" dirty="0" smtClean="0">
                <a:latin typeface="Arial" charset="0"/>
              </a:rPr>
              <a:t>C</a:t>
            </a:r>
            <a:r>
              <a:rPr lang="el-GR" sz="2800" b="1" dirty="0" smtClean="0"/>
              <a:t>linical staging system based on</a:t>
            </a:r>
            <a:endParaRPr lang="en-US" sz="2800" b="1" dirty="0" smtClean="0"/>
          </a:p>
          <a:p>
            <a:pPr>
              <a:buFont typeface="Arial" pitchFamily="34" charset="0"/>
              <a:buChar char="•"/>
            </a:pPr>
            <a:r>
              <a:rPr lang="el-GR" sz="2800" b="1" dirty="0" smtClean="0"/>
              <a:t> </a:t>
            </a:r>
            <a:r>
              <a:rPr lang="en-US" sz="2800" b="1" dirty="0" smtClean="0"/>
              <a:t> </a:t>
            </a:r>
            <a:r>
              <a:rPr lang="el-GR" sz="2800" b="1" dirty="0" smtClean="0"/>
              <a:t>examination under anesthesia</a:t>
            </a:r>
            <a:endParaRPr lang="en-US" sz="2800" b="1" dirty="0" smtClean="0"/>
          </a:p>
          <a:p>
            <a:pPr>
              <a:buFont typeface="Arial" pitchFamily="34" charset="0"/>
              <a:buChar char="•"/>
            </a:pPr>
            <a:r>
              <a:rPr lang="el-GR" sz="2800" b="1" dirty="0" smtClean="0"/>
              <a:t> </a:t>
            </a:r>
            <a:r>
              <a:rPr lang="en-US" sz="2800" b="1" dirty="0" smtClean="0"/>
              <a:t>  </a:t>
            </a:r>
            <a:r>
              <a:rPr lang="el-GR" sz="2800" b="1" dirty="0" smtClean="0"/>
              <a:t>sounding the uterus</a:t>
            </a:r>
            <a:endParaRPr lang="en-US" sz="2800" b="1" dirty="0" smtClean="0"/>
          </a:p>
          <a:p>
            <a:endParaRPr lang="en-US" sz="2800" b="1" dirty="0" smtClean="0"/>
          </a:p>
          <a:p>
            <a:r>
              <a:rPr lang="en-US" sz="2800" b="1" dirty="0" smtClean="0">
                <a:solidFill>
                  <a:srgbClr val="FF0000"/>
                </a:solidFill>
                <a:latin typeface="Arial" charset="0"/>
              </a:rPr>
              <a:t>Replaced Clinical Staging 1988</a:t>
            </a:r>
            <a:endParaRPr lang="en-US" sz="2800" b="1" dirty="0" smtClean="0"/>
          </a:p>
          <a:p>
            <a:r>
              <a:rPr lang="en-US" sz="2800" b="1" dirty="0" smtClean="0"/>
              <a:t> </a:t>
            </a:r>
          </a:p>
          <a:p>
            <a:r>
              <a:rPr lang="el-GR" sz="2800" b="1" dirty="0" smtClean="0"/>
              <a:t>FIGO surgical staging </a:t>
            </a:r>
            <a:r>
              <a:rPr lang="en-US" sz="2800" b="1" dirty="0" smtClean="0"/>
              <a:t> </a:t>
            </a:r>
            <a:r>
              <a:rPr lang="el-GR" sz="2800" b="1" dirty="0" smtClean="0"/>
              <a:t>(2008</a:t>
            </a:r>
            <a:r>
              <a:rPr lang="en-US" sz="2800" b="1" dirty="0" smtClean="0"/>
              <a:t>)</a:t>
            </a:r>
            <a:endParaRPr lang="en-US" sz="2800" b="1"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719138" y="1665288"/>
            <a:ext cx="7631112" cy="4341812"/>
          </a:xfrm>
          <a:prstGeom prst="rect">
            <a:avLst/>
          </a:prstGeom>
          <a:noFill/>
          <a:ln w="9525">
            <a:noFill/>
            <a:miter lim="800000"/>
            <a:headEnd/>
            <a:tailEnd/>
          </a:ln>
        </p:spPr>
        <p:txBody>
          <a:bodyPr/>
          <a:lstStyle/>
          <a:p>
            <a:pPr marL="342900" indent="-342900" eaLnBrk="1" hangingPunct="1">
              <a:spcBef>
                <a:spcPct val="20000"/>
              </a:spcBef>
              <a:buSzPct val="100000"/>
              <a:buFontTx/>
              <a:buChar char="•"/>
            </a:pPr>
            <a:r>
              <a:rPr lang="en-US" sz="2400" b="1" dirty="0">
                <a:solidFill>
                  <a:srgbClr val="FF0000"/>
                </a:solidFill>
                <a:latin typeface="Arial" charset="0"/>
              </a:rPr>
              <a:t>Replaced Clinical Staging 1988</a:t>
            </a:r>
          </a:p>
          <a:p>
            <a:pPr marL="342900" indent="-342900" eaLnBrk="1" hangingPunct="1">
              <a:spcBef>
                <a:spcPct val="20000"/>
              </a:spcBef>
              <a:buSzPct val="100000"/>
              <a:buFontTx/>
              <a:buChar char="•"/>
            </a:pPr>
            <a:r>
              <a:rPr lang="en-US" sz="2400" b="1" dirty="0">
                <a:latin typeface="Arial" charset="0"/>
              </a:rPr>
              <a:t>Conceptual rationale</a:t>
            </a:r>
          </a:p>
          <a:p>
            <a:pPr marL="742950" lvl="1" indent="-285750" eaLnBrk="1" hangingPunct="1">
              <a:spcBef>
                <a:spcPct val="20000"/>
              </a:spcBef>
              <a:buSzPct val="100000"/>
              <a:buFontTx/>
              <a:buChar char="–"/>
            </a:pPr>
            <a:r>
              <a:rPr lang="en-US" sz="2400" b="1" dirty="0">
                <a:latin typeface="Arial" charset="0"/>
              </a:rPr>
              <a:t>Better defines extent of disease (metastases, depth of invasion, cervix involvement, etc.)</a:t>
            </a:r>
          </a:p>
          <a:p>
            <a:pPr marL="742950" lvl="1" indent="-285750" eaLnBrk="1" hangingPunct="1">
              <a:spcBef>
                <a:spcPct val="20000"/>
              </a:spcBef>
              <a:buSzPct val="100000"/>
              <a:buFontTx/>
              <a:buChar char="–"/>
            </a:pPr>
            <a:r>
              <a:rPr lang="en-US" sz="2400" b="1" dirty="0">
                <a:latin typeface="Arial" charset="0"/>
              </a:rPr>
              <a:t>Minimizes over/under treatment</a:t>
            </a:r>
          </a:p>
          <a:p>
            <a:pPr marL="742950" lvl="1" indent="-285750" eaLnBrk="1" hangingPunct="1">
              <a:spcBef>
                <a:spcPct val="20000"/>
              </a:spcBef>
              <a:buSzPct val="100000"/>
              <a:buFontTx/>
              <a:buChar char="–"/>
            </a:pPr>
            <a:r>
              <a:rPr lang="en-US" sz="2400" b="1" dirty="0">
                <a:latin typeface="Arial" charset="0"/>
              </a:rPr>
              <a:t>Minimally increases </a:t>
            </a:r>
            <a:r>
              <a:rPr lang="en-US" sz="2400" b="1" dirty="0" err="1" smtClean="0">
                <a:latin typeface="Arial" charset="0"/>
              </a:rPr>
              <a:t>perioperative</a:t>
            </a:r>
            <a:endParaRPr lang="en-US" sz="2400" b="1" dirty="0" smtClean="0">
              <a:latin typeface="Arial" charset="0"/>
            </a:endParaRPr>
          </a:p>
          <a:p>
            <a:pPr marL="742950" lvl="1" indent="-285750" eaLnBrk="1" hangingPunct="1">
              <a:spcBef>
                <a:spcPct val="20000"/>
              </a:spcBef>
              <a:buSzPct val="100000"/>
              <a:buFontTx/>
              <a:buChar char="–"/>
            </a:pPr>
            <a:r>
              <a:rPr lang="en-US" sz="2400" b="1" dirty="0" smtClean="0">
                <a:latin typeface="Arial" charset="0"/>
              </a:rPr>
              <a:t>   morbidity  /  mortality</a:t>
            </a:r>
            <a:endParaRPr lang="en-US" sz="2400" b="1" dirty="0">
              <a:latin typeface="Arial" charset="0"/>
            </a:endParaRPr>
          </a:p>
          <a:p>
            <a:pPr marL="742950" lvl="1" indent="-285750" eaLnBrk="1" hangingPunct="1">
              <a:spcBef>
                <a:spcPct val="20000"/>
              </a:spcBef>
              <a:buSzPct val="100000"/>
              <a:buFontTx/>
              <a:buChar char="–"/>
            </a:pPr>
            <a:r>
              <a:rPr lang="en-US" sz="2400" b="1" dirty="0">
                <a:latin typeface="Arial" charset="0"/>
              </a:rPr>
              <a:t>Decreases overall Rx risks and costs</a:t>
            </a:r>
          </a:p>
          <a:p>
            <a:pPr marL="742950" lvl="1" indent="-285750" eaLnBrk="1" hangingPunct="1">
              <a:spcBef>
                <a:spcPct val="20000"/>
              </a:spcBef>
              <a:buSzPct val="100000"/>
              <a:buFontTx/>
              <a:buChar char="–"/>
            </a:pPr>
            <a:r>
              <a:rPr lang="en-US" sz="2400" b="1" dirty="0">
                <a:latin typeface="Arial" charset="0"/>
              </a:rPr>
              <a:t>Better allows comparison of therapeutic </a:t>
            </a:r>
            <a:r>
              <a:rPr lang="en-US" sz="2400" b="1" dirty="0" smtClean="0">
                <a:latin typeface="Arial" charset="0"/>
              </a:rPr>
              <a:t>results </a:t>
            </a:r>
            <a:endParaRPr lang="en-US" sz="2400" b="1" dirty="0">
              <a:latin typeface="Arial" charset="0"/>
            </a:endParaRPr>
          </a:p>
        </p:txBody>
      </p:sp>
      <p:sp>
        <p:nvSpPr>
          <p:cNvPr id="15363" name="Text Box 3"/>
          <p:cNvSpPr txBox="1">
            <a:spLocks noChangeArrowheads="1"/>
          </p:cNvSpPr>
          <p:nvPr/>
        </p:nvSpPr>
        <p:spPr bwMode="auto">
          <a:xfrm>
            <a:off x="152400" y="657225"/>
            <a:ext cx="8839200" cy="584775"/>
          </a:xfrm>
          <a:prstGeom prst="rect">
            <a:avLst/>
          </a:prstGeom>
          <a:noFill/>
          <a:ln w="9525">
            <a:noFill/>
            <a:miter lim="800000"/>
            <a:headEnd/>
            <a:tailEnd/>
          </a:ln>
        </p:spPr>
        <p:txBody>
          <a:bodyPr wrap="square">
            <a:spAutoFit/>
          </a:bodyPr>
          <a:lstStyle/>
          <a:p>
            <a:pPr>
              <a:spcBef>
                <a:spcPct val="50000"/>
              </a:spcBef>
            </a:pPr>
            <a:r>
              <a:rPr lang="en-US" sz="3200" b="1" dirty="0" smtClean="0">
                <a:solidFill>
                  <a:srgbClr val="0A0905"/>
                </a:solidFill>
                <a:latin typeface="Trebuchet MS" pitchFamily="34" charset="0"/>
                <a:ea typeface="Calibri" pitchFamily="34" charset="0"/>
                <a:cs typeface="Arial" pitchFamily="34" charset="0"/>
              </a:rPr>
              <a:t>  </a:t>
            </a:r>
            <a:r>
              <a:rPr lang="el-GR" sz="3200" b="1" dirty="0" smtClean="0">
                <a:solidFill>
                  <a:srgbClr val="0A0905"/>
                </a:solidFill>
                <a:latin typeface="Trebuchet MS" pitchFamily="34" charset="0"/>
                <a:ea typeface="Calibri" pitchFamily="34" charset="0"/>
                <a:cs typeface="Arial" pitchFamily="34" charset="0"/>
              </a:rPr>
              <a:t> </a:t>
            </a:r>
            <a:r>
              <a:rPr lang="en-US" sz="3200" dirty="0" smtClean="0">
                <a:solidFill>
                  <a:schemeClr val="tx2"/>
                </a:solidFill>
                <a:latin typeface="Arial" charset="0"/>
              </a:rPr>
              <a:t> Surgical Staging </a:t>
            </a:r>
            <a:r>
              <a:rPr lang="el-GR" sz="3200" dirty="0" smtClean="0"/>
              <a:t> FIGO surgical staging </a:t>
            </a:r>
            <a:r>
              <a:rPr lang="en-US" sz="3200" dirty="0" smtClean="0"/>
              <a:t> </a:t>
            </a:r>
            <a:r>
              <a:rPr lang="el-GR" sz="3200" dirty="0" smtClean="0"/>
              <a:t>(2008</a:t>
            </a:r>
            <a:r>
              <a:rPr lang="en-US" sz="3200" dirty="0" smtClean="0"/>
              <a:t>)</a:t>
            </a:r>
            <a:endParaRPr lang="en-US" sz="3200" dirty="0">
              <a:solidFill>
                <a:schemeClr val="tx2"/>
              </a:solidFill>
              <a:latin typeface="Arial" charset="0"/>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2506663" y="325438"/>
            <a:ext cx="4114800" cy="360362"/>
          </a:xfrm>
        </p:spPr>
        <p:txBody>
          <a:bodyPr>
            <a:normAutofit fontScale="90000"/>
          </a:bodyPr>
          <a:lstStyle/>
          <a:p>
            <a:r>
              <a:rPr lang="it-IT" sz="2800" dirty="0" smtClean="0"/>
              <a:t>UTERAIN CORPUS   CANCER</a:t>
            </a:r>
          </a:p>
        </p:txBody>
      </p:sp>
      <p:graphicFrame>
        <p:nvGraphicFramePr>
          <p:cNvPr id="460803" name="Group 3"/>
          <p:cNvGraphicFramePr>
            <a:graphicFrameLocks noGrp="1"/>
          </p:cNvGraphicFramePr>
          <p:nvPr>
            <p:ph idx="4294967295"/>
          </p:nvPr>
        </p:nvGraphicFramePr>
        <p:xfrm>
          <a:off x="457200" y="1215120"/>
          <a:ext cx="8229600" cy="5338080"/>
        </p:xfrm>
        <a:graphic>
          <a:graphicData uri="http://schemas.openxmlformats.org/drawingml/2006/table">
            <a:tbl>
              <a:tblPr/>
              <a:tblGrid>
                <a:gridCol w="1344613"/>
                <a:gridCol w="6884987"/>
              </a:tblGrid>
              <a:tr h="2730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smtClean="0">
                          <a:ln>
                            <a:noFill/>
                          </a:ln>
                          <a:solidFill>
                            <a:schemeClr val="tx1"/>
                          </a:solidFill>
                          <a:effectLst/>
                          <a:latin typeface="Arial" charset="0"/>
                          <a:cs typeface="Times New Roman" pitchFamily="18" charset="0"/>
                        </a:rPr>
                        <a:t>Carcinoma of the corpus uteri (FIGO Rio de Janeiro, 1988)</a:t>
                      </a:r>
                      <a:endParaRPr kumimoji="0" lang="it-IT"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a:noFill/>
                    </a:lnR>
                    <a:lnT>
                      <a:noFill/>
                    </a:lnT>
                    <a:lnB w="12700" cap="flat" cmpd="sng" algn="ctr">
                      <a:solidFill>
                        <a:srgbClr val="010000"/>
                      </a:solidFill>
                      <a:prstDash val="solid"/>
                      <a:round/>
                      <a:headEnd type="none" w="med" len="med"/>
                      <a:tailEnd type="none" w="med" len="med"/>
                    </a:lnB>
                    <a:lnTlToBr>
                      <a:noFill/>
                    </a:lnTlToBr>
                    <a:lnBlToTr>
                      <a:noFill/>
                    </a:lnBlToTr>
                    <a:noFill/>
                  </a:tcPr>
                </a:tc>
                <a:tc hMerge="1">
                  <a:txBody>
                    <a:bodyPr/>
                    <a:lstStyle/>
                    <a:p>
                      <a:endParaRPr lang="en-US"/>
                    </a:p>
                  </a:txBody>
                  <a:tcPr/>
                </a:tc>
              </a:tr>
              <a:tr h="2730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Stage I*</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Tumour confined to the corpus uteri.</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r>
              <a:tr h="2730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IA*</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Tumor limited to the endometrium.</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r>
              <a:tr h="271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IB*</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Invasion to less than half of the myometrium.</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r>
              <a:tr h="2730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IC*</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Invasion equal to or more than half of the myometrium.</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r>
              <a:tr h="2730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Stage II</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Extension to the cervix uteri.</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r>
              <a:tr h="2730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IIA*</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Endocervical glandular involvement only.</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r>
              <a:tr h="2730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IIB*</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Cervical stromal invasion.</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r>
              <a:tr h="2730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Stage III*</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Local and/or regional spread of the tumour.</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r>
              <a:tr h="269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IIIA*</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Tumor invades the serosa of the corpus uteri and/or adnexae and/or positive cytological findings.</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r>
              <a:tr h="2730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IIIB*</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Vaginal and/or parametrial involvement</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r>
              <a:tr h="2730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IIIC*</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Metastases to pelvic and/or para-aortic lymph nodes.</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r>
              <a:tr h="271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Stage IV*</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Tumor invades bladder and/or bowel mucosa, and/or distant metastases. </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r>
              <a:tr h="2730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IVA*</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Tumor invasion of bladder and/or bowel mucosa.</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r>
              <a:tr h="2730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IVB*</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Distant metastases, including intra-abdominal metastases and/or inguinal lymph nodes.</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r>
              <a:tr h="2730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1" u="none" strike="noStrike" cap="none" normalizeH="0" baseline="0" dirty="0" smtClean="0">
                          <a:ln>
                            <a:noFill/>
                          </a:ln>
                          <a:solidFill>
                            <a:schemeClr val="tx1"/>
                          </a:solidFill>
                          <a:effectLst/>
                          <a:latin typeface="Arial" charset="0"/>
                          <a:cs typeface="Times New Roman" pitchFamily="18" charset="0"/>
                        </a:rPr>
                        <a:t>* Either G1, G2 or G3.</a:t>
                      </a:r>
                      <a:endParaRPr kumimoji="0" lang="en-GB" sz="1400" b="1" i="0" u="none" strike="noStrike" cap="none" normalizeH="0" baseline="0" dirty="0" smtClean="0">
                        <a:ln>
                          <a:noFill/>
                        </a:ln>
                        <a:solidFill>
                          <a:schemeClr val="tx1"/>
                        </a:solidFill>
                        <a:effectLst/>
                        <a:latin typeface="Arial" charset="0"/>
                      </a:endParaRPr>
                    </a:p>
                  </a:txBody>
                  <a:tcPr marL="90000" marR="90000" marT="46800" marB="46800" anchor="ctr" horzOverflow="overflow">
                    <a:lnL>
                      <a:noFill/>
                    </a:lnL>
                    <a:lnR>
                      <a:noFill/>
                    </a:lnR>
                    <a:lnT w="12700" cap="flat" cmpd="sng" algn="ctr">
                      <a:solidFill>
                        <a:srgbClr val="01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2438400" y="762000"/>
            <a:ext cx="4114800" cy="360363"/>
          </a:xfrm>
        </p:spPr>
        <p:txBody>
          <a:bodyPr>
            <a:normAutofit fontScale="90000"/>
          </a:bodyPr>
          <a:lstStyle/>
          <a:p>
            <a:r>
              <a:rPr lang="it-IT" sz="2800" dirty="0" smtClean="0"/>
              <a:t>UTERAIN   CORPUS   CANCER</a:t>
            </a:r>
          </a:p>
        </p:txBody>
      </p:sp>
      <p:graphicFrame>
        <p:nvGraphicFramePr>
          <p:cNvPr id="462851" name="Group 3"/>
          <p:cNvGraphicFramePr>
            <a:graphicFrameLocks noGrp="1"/>
          </p:cNvGraphicFramePr>
          <p:nvPr>
            <p:ph idx="4294967295"/>
          </p:nvPr>
        </p:nvGraphicFramePr>
        <p:xfrm>
          <a:off x="457200" y="1114425"/>
          <a:ext cx="8229600" cy="5671200"/>
        </p:xfrm>
        <a:graphic>
          <a:graphicData uri="http://schemas.openxmlformats.org/drawingml/2006/table">
            <a:tbl>
              <a:tblPr/>
              <a:tblGrid>
                <a:gridCol w="1616075"/>
                <a:gridCol w="6613525"/>
              </a:tblGrid>
              <a:tr h="2794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1" i="0" u="none" strike="noStrike" cap="none" normalizeH="0" baseline="0" dirty="0" smtClean="0">
                          <a:ln>
                            <a:noFill/>
                          </a:ln>
                          <a:solidFill>
                            <a:schemeClr val="tx1"/>
                          </a:solidFill>
                          <a:effectLst/>
                          <a:latin typeface="Arial" charset="0"/>
                          <a:cs typeface="Times New Roman" pitchFamily="18" charset="0"/>
                        </a:rPr>
                        <a:t>Carcinoma of the corpus uteri (FIGO 2008)</a:t>
                      </a:r>
                      <a:endParaRPr kumimoji="0" lang="it-IT" sz="1400" b="1" i="0" u="none" strike="noStrike" cap="none" normalizeH="0" baseline="0" dirty="0" smtClean="0">
                        <a:ln>
                          <a:noFill/>
                        </a:ln>
                        <a:solidFill>
                          <a:schemeClr val="tx1"/>
                        </a:solidFill>
                        <a:effectLst/>
                        <a:latin typeface="Arial" charset="0"/>
                      </a:endParaRPr>
                    </a:p>
                  </a:txBody>
                  <a:tcPr marL="90000" marR="90000" marT="46800" marB="46800" anchor="ctr" horzOverflow="overflow">
                    <a:lnL>
                      <a:noFill/>
                    </a:lnL>
                    <a:lnR>
                      <a:noFill/>
                    </a:lnR>
                    <a:lnT>
                      <a:noFill/>
                    </a:lnT>
                    <a:lnB w="12700" cap="flat" cmpd="sng" algn="ctr">
                      <a:solidFill>
                        <a:srgbClr val="010000"/>
                      </a:solidFill>
                      <a:prstDash val="solid"/>
                      <a:round/>
                      <a:headEnd type="none" w="med" len="med"/>
                      <a:tailEnd type="none" w="med" len="med"/>
                    </a:lnB>
                    <a:lnTlToBr>
                      <a:noFill/>
                    </a:lnTlToBr>
                    <a:lnBlToTr>
                      <a:noFill/>
                    </a:lnBlToTr>
                    <a:noFill/>
                  </a:tcPr>
                </a:tc>
                <a:tc hMerge="1">
                  <a:txBody>
                    <a:bodyPr/>
                    <a:lstStyle/>
                    <a:p>
                      <a:endParaRPr lang="en-US"/>
                    </a:p>
                  </a:txBody>
                  <a:tcPr/>
                </a:tc>
              </a:tr>
              <a:tr h="279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Stage I*</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cs typeface="Times New Roman" pitchFamily="18" charset="0"/>
                        </a:rPr>
                        <a:t>Tumour confined to the corpus uteri.</a:t>
                      </a:r>
                      <a:endParaRPr kumimoji="0" lang="en-GB" sz="1400" b="1" i="0" u="none" strike="noStrike" cap="none" normalizeH="0" baseline="0" dirty="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r>
              <a:tr h="279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IA*</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cs typeface="Times New Roman" pitchFamily="18" charset="0"/>
                        </a:rPr>
                        <a:t>No or less than half </a:t>
                      </a:r>
                      <a:r>
                        <a:rPr kumimoji="0" lang="en-GB" sz="1400" b="1" i="0" u="none" strike="noStrike" cap="none" normalizeH="0" baseline="0" dirty="0" err="1" smtClean="0">
                          <a:ln>
                            <a:noFill/>
                          </a:ln>
                          <a:solidFill>
                            <a:schemeClr val="tx1"/>
                          </a:solidFill>
                          <a:effectLst/>
                          <a:latin typeface="Arial" charset="0"/>
                          <a:cs typeface="Times New Roman" pitchFamily="18" charset="0"/>
                        </a:rPr>
                        <a:t>myometrial</a:t>
                      </a:r>
                      <a:r>
                        <a:rPr kumimoji="0" lang="en-GB" sz="1400" b="1" i="0" u="none" strike="noStrike" cap="none" normalizeH="0" baseline="0" dirty="0" smtClean="0">
                          <a:ln>
                            <a:noFill/>
                          </a:ln>
                          <a:solidFill>
                            <a:schemeClr val="tx1"/>
                          </a:solidFill>
                          <a:effectLst/>
                          <a:latin typeface="Arial" charset="0"/>
                          <a:cs typeface="Times New Roman" pitchFamily="18" charset="0"/>
                        </a:rPr>
                        <a:t> invasion.</a:t>
                      </a:r>
                      <a:endParaRPr kumimoji="0" lang="en-GB" sz="1400" b="1" i="0" u="none" strike="noStrike" cap="none" normalizeH="0" baseline="0" dirty="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r>
              <a:tr h="279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IB*</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More than half myometrial invasion.</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r>
              <a:tr h="279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Stage II*</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cs typeface="Times New Roman" pitchFamily="18" charset="0"/>
                        </a:rPr>
                        <a:t>Tumour invades cervical </a:t>
                      </a:r>
                      <a:r>
                        <a:rPr kumimoji="0" lang="en-GB" sz="1400" b="1" i="0" u="none" strike="noStrike" cap="none" normalizeH="0" baseline="0" dirty="0" err="1" smtClean="0">
                          <a:ln>
                            <a:noFill/>
                          </a:ln>
                          <a:solidFill>
                            <a:schemeClr val="tx1"/>
                          </a:solidFill>
                          <a:effectLst/>
                          <a:latin typeface="Arial" charset="0"/>
                          <a:cs typeface="Times New Roman" pitchFamily="18" charset="0"/>
                        </a:rPr>
                        <a:t>stroma</a:t>
                      </a:r>
                      <a:r>
                        <a:rPr kumimoji="0" lang="en-GB" sz="1400" b="1" i="0" u="none" strike="noStrike" cap="none" normalizeH="0" baseline="0" dirty="0" smtClean="0">
                          <a:ln>
                            <a:noFill/>
                          </a:ln>
                          <a:solidFill>
                            <a:schemeClr val="tx1"/>
                          </a:solidFill>
                          <a:effectLst/>
                          <a:latin typeface="Arial" charset="0"/>
                          <a:cs typeface="Times New Roman" pitchFamily="18" charset="0"/>
                        </a:rPr>
                        <a:t>, but does not extend beyond the uterus.**</a:t>
                      </a:r>
                      <a:endParaRPr kumimoji="0" lang="en-GB" sz="1400" b="1" i="0" u="none" strike="noStrike" cap="none" normalizeH="0" baseline="0" dirty="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r>
              <a:tr h="279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cs typeface="Times New Roman" pitchFamily="18" charset="0"/>
                        </a:rPr>
                        <a:t>Stage III*</a:t>
                      </a:r>
                      <a:endParaRPr kumimoji="0" lang="en-GB" sz="1400" b="1" i="0" u="none" strike="noStrike" cap="none" normalizeH="0" baseline="0" dirty="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cs typeface="Times New Roman" pitchFamily="18" charset="0"/>
                        </a:rPr>
                        <a:t>Local and/or regional spread of the tumour.</a:t>
                      </a:r>
                      <a:endParaRPr kumimoji="0" lang="en-GB" sz="1400" b="1" i="0" u="none" strike="noStrike" cap="none" normalizeH="0" baseline="0" dirty="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r>
              <a:tr h="279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IIIA*</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err="1" smtClean="0">
                          <a:ln>
                            <a:noFill/>
                          </a:ln>
                          <a:solidFill>
                            <a:schemeClr val="tx1"/>
                          </a:solidFill>
                          <a:effectLst/>
                          <a:latin typeface="Arial" charset="0"/>
                          <a:cs typeface="Times New Roman" pitchFamily="18" charset="0"/>
                        </a:rPr>
                        <a:t>Tumor</a:t>
                      </a:r>
                      <a:r>
                        <a:rPr kumimoji="0" lang="en-GB" sz="1400" b="1" i="0" u="none" strike="noStrike" cap="none" normalizeH="0" baseline="0" dirty="0" smtClean="0">
                          <a:ln>
                            <a:noFill/>
                          </a:ln>
                          <a:solidFill>
                            <a:schemeClr val="tx1"/>
                          </a:solidFill>
                          <a:effectLst/>
                          <a:latin typeface="Arial" charset="0"/>
                          <a:cs typeface="Times New Roman" pitchFamily="18" charset="0"/>
                        </a:rPr>
                        <a:t> invades the </a:t>
                      </a:r>
                      <a:r>
                        <a:rPr kumimoji="0" lang="en-GB" sz="1400" b="1" i="0" u="none" strike="noStrike" cap="none" normalizeH="0" baseline="0" dirty="0" err="1" smtClean="0">
                          <a:ln>
                            <a:noFill/>
                          </a:ln>
                          <a:solidFill>
                            <a:schemeClr val="tx1"/>
                          </a:solidFill>
                          <a:effectLst/>
                          <a:latin typeface="Arial" charset="0"/>
                          <a:cs typeface="Times New Roman" pitchFamily="18" charset="0"/>
                        </a:rPr>
                        <a:t>serosa</a:t>
                      </a:r>
                      <a:r>
                        <a:rPr kumimoji="0" lang="en-GB" sz="1400" b="1" i="0" u="none" strike="noStrike" cap="none" normalizeH="0" baseline="0" dirty="0" smtClean="0">
                          <a:ln>
                            <a:noFill/>
                          </a:ln>
                          <a:solidFill>
                            <a:schemeClr val="tx1"/>
                          </a:solidFill>
                          <a:effectLst/>
                          <a:latin typeface="Arial" charset="0"/>
                          <a:cs typeface="Times New Roman" pitchFamily="18" charset="0"/>
                        </a:rPr>
                        <a:t> of the corpus uteri and/or </a:t>
                      </a:r>
                      <a:r>
                        <a:rPr kumimoji="0" lang="en-GB" sz="1400" b="1" i="0" u="none" strike="noStrike" cap="none" normalizeH="0" baseline="0" dirty="0" err="1" smtClean="0">
                          <a:ln>
                            <a:noFill/>
                          </a:ln>
                          <a:solidFill>
                            <a:schemeClr val="tx1"/>
                          </a:solidFill>
                          <a:effectLst/>
                          <a:latin typeface="Arial" charset="0"/>
                          <a:cs typeface="Times New Roman" pitchFamily="18" charset="0"/>
                        </a:rPr>
                        <a:t>adnexae</a:t>
                      </a:r>
                      <a:r>
                        <a:rPr kumimoji="0" lang="en-GB" sz="1400" b="1" i="0" u="none" strike="noStrike" cap="none" normalizeH="0" baseline="30000" dirty="0" smtClean="0">
                          <a:ln>
                            <a:noFill/>
                          </a:ln>
                          <a:solidFill>
                            <a:schemeClr val="tx1"/>
                          </a:solidFill>
                          <a:effectLst/>
                          <a:latin typeface="Arial" charset="0"/>
                          <a:cs typeface="Times New Roman" pitchFamily="18" charset="0"/>
                        </a:rPr>
                        <a:t>#</a:t>
                      </a:r>
                      <a:r>
                        <a:rPr kumimoji="0" lang="en-GB" sz="1400" b="1" i="0" u="none" strike="noStrike" cap="none" normalizeH="0" baseline="0" dirty="0" smtClean="0">
                          <a:ln>
                            <a:noFill/>
                          </a:ln>
                          <a:solidFill>
                            <a:schemeClr val="tx1"/>
                          </a:solidFill>
                          <a:effectLst/>
                          <a:latin typeface="Arial" charset="0"/>
                          <a:cs typeface="Times New Roman" pitchFamily="18" charset="0"/>
                        </a:rPr>
                        <a:t>.</a:t>
                      </a:r>
                      <a:endParaRPr kumimoji="0" lang="en-GB" sz="1400" b="1" i="0" u="none" strike="noStrike" cap="none" normalizeH="0" baseline="0" dirty="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r>
              <a:tr h="279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IIIB*</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Vaginal and/or parametrial involvement</a:t>
                      </a:r>
                      <a:r>
                        <a:rPr kumimoji="0" lang="en-GB" sz="1400" b="1" i="0" u="none" strike="noStrike" cap="none" normalizeH="0" baseline="30000" smtClean="0">
                          <a:ln>
                            <a:noFill/>
                          </a:ln>
                          <a:solidFill>
                            <a:schemeClr val="tx1"/>
                          </a:solidFill>
                          <a:effectLst/>
                          <a:latin typeface="Arial" charset="0"/>
                          <a:cs typeface="Times New Roman" pitchFamily="18" charset="0"/>
                        </a:rPr>
                        <a:t>#</a:t>
                      </a:r>
                      <a:r>
                        <a:rPr kumimoji="0" lang="en-GB" sz="1400" b="1" i="0" u="none" strike="noStrike" cap="none" normalizeH="0" baseline="0" smtClean="0">
                          <a:ln>
                            <a:noFill/>
                          </a:ln>
                          <a:solidFill>
                            <a:schemeClr val="tx1"/>
                          </a:solidFill>
                          <a:effectLst/>
                          <a:latin typeface="Arial" charset="0"/>
                          <a:cs typeface="Times New Roman" pitchFamily="18" charset="0"/>
                        </a:rPr>
                        <a:t>.</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r>
              <a:tr h="279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IIIC*</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Metastases to pelvic and/or para-aortic lymph nodes</a:t>
                      </a:r>
                      <a:r>
                        <a:rPr kumimoji="0" lang="en-GB" sz="1400" b="1" i="0" u="none" strike="noStrike" cap="none" normalizeH="0" baseline="30000" smtClean="0">
                          <a:ln>
                            <a:noFill/>
                          </a:ln>
                          <a:solidFill>
                            <a:schemeClr val="tx1"/>
                          </a:solidFill>
                          <a:effectLst/>
                          <a:latin typeface="Arial" charset="0"/>
                          <a:cs typeface="Times New Roman" pitchFamily="18" charset="0"/>
                        </a:rPr>
                        <a:t>#</a:t>
                      </a:r>
                      <a:r>
                        <a:rPr kumimoji="0" lang="en-GB" sz="1400" b="1" i="0" u="none" strike="noStrike" cap="none" normalizeH="0" baseline="0" smtClean="0">
                          <a:ln>
                            <a:noFill/>
                          </a:ln>
                          <a:solidFill>
                            <a:schemeClr val="tx1"/>
                          </a:solidFill>
                          <a:effectLst/>
                          <a:latin typeface="Arial" charset="0"/>
                          <a:cs typeface="Times New Roman" pitchFamily="18" charset="0"/>
                        </a:rPr>
                        <a:t>.</a:t>
                      </a:r>
                      <a:r>
                        <a:rPr kumimoji="0" lang="en-GB" sz="1400" b="1" i="0" u="none" strike="noStrike" cap="none" normalizeH="0" baseline="30000" smtClean="0">
                          <a:ln>
                            <a:noFill/>
                          </a:ln>
                          <a:solidFill>
                            <a:schemeClr val="tx1"/>
                          </a:solidFill>
                          <a:effectLst/>
                          <a:latin typeface="Arial" charset="0"/>
                          <a:cs typeface="Times New Roman" pitchFamily="18" charset="0"/>
                        </a:rPr>
                        <a:t> </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r>
              <a:tr h="279400">
                <a:tc>
                  <a:txBody>
                    <a:bodyPr/>
                    <a:lstStyle/>
                    <a:p>
                      <a:pPr marL="0" marR="0" lvl="0" indent="0" algn="r" defTabSz="914400" rtl="0" eaLnBrk="1" fontAlgn="base" latinLnBrk="0" hangingPunct="1">
                        <a:lnSpc>
                          <a:spcPct val="100000"/>
                        </a:lnSpc>
                        <a:spcBef>
                          <a:spcPct val="0"/>
                        </a:spcBef>
                        <a:spcAft>
                          <a:spcPct val="0"/>
                        </a:spcAft>
                        <a:buClrTx/>
                        <a:buSzTx/>
                        <a:buFont typeface="Wingdings" pitchFamily="2" charset="2"/>
                        <a:buNone/>
                        <a:tabLst/>
                      </a:pPr>
                      <a:r>
                        <a:rPr kumimoji="0" lang="en-GB" sz="1400" b="1" i="0" u="none" strike="noStrike" cap="none" normalizeH="0" baseline="0" smtClean="0">
                          <a:ln>
                            <a:noFill/>
                          </a:ln>
                          <a:solidFill>
                            <a:schemeClr val="tx1"/>
                          </a:solidFill>
                          <a:effectLst/>
                          <a:latin typeface="Arial" charset="0"/>
                          <a:cs typeface="Times New Roman" pitchFamily="18" charset="0"/>
                        </a:rPr>
                        <a:t>   IIIC</a:t>
                      </a:r>
                      <a:r>
                        <a:rPr kumimoji="0" lang="en-GB" sz="1400" b="1" i="0" u="none" strike="noStrike" cap="none" normalizeH="0" baseline="-30000" smtClean="0">
                          <a:ln>
                            <a:noFill/>
                          </a:ln>
                          <a:solidFill>
                            <a:schemeClr val="tx1"/>
                          </a:solidFill>
                          <a:effectLst/>
                          <a:latin typeface="Arial" charset="0"/>
                          <a:cs typeface="Times New Roman" pitchFamily="18" charset="0"/>
                        </a:rPr>
                        <a:t>1</a:t>
                      </a:r>
                      <a:r>
                        <a:rPr kumimoji="0" lang="en-GB" sz="1400" b="1" i="0" u="none" strike="noStrike" cap="none" normalizeH="0" baseline="0" smtClean="0">
                          <a:ln>
                            <a:noFill/>
                          </a:ln>
                          <a:solidFill>
                            <a:schemeClr val="tx1"/>
                          </a:solidFill>
                          <a:effectLst/>
                          <a:latin typeface="Arial" charset="0"/>
                          <a:cs typeface="Times New Roman" pitchFamily="18" charset="0"/>
                        </a:rPr>
                        <a:t>*</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c>
                  <a:txBody>
                    <a:bodyPr/>
                    <a:lstStyle/>
                    <a:p>
                      <a:pPr marL="176213" marR="0" lvl="0" indent="-176213" algn="l" defTabSz="914400" rtl="0" eaLnBrk="1" fontAlgn="base" latinLnBrk="0" hangingPunct="1">
                        <a:lnSpc>
                          <a:spcPct val="100000"/>
                        </a:lnSpc>
                        <a:spcBef>
                          <a:spcPct val="0"/>
                        </a:spcBef>
                        <a:spcAft>
                          <a:spcPct val="0"/>
                        </a:spcAft>
                        <a:buClrTx/>
                        <a:buSzTx/>
                        <a:buFont typeface="Symbol" pitchFamily="18" charset="2"/>
                        <a:buChar char=""/>
                        <a:tabLst>
                          <a:tab pos="457200" algn="l"/>
                        </a:tabLst>
                      </a:pPr>
                      <a:r>
                        <a:rPr kumimoji="0" lang="en-GB" sz="1400" b="1" i="0" u="none" strike="noStrike" cap="none" normalizeH="0" baseline="0" smtClean="0">
                          <a:ln>
                            <a:noFill/>
                          </a:ln>
                          <a:solidFill>
                            <a:schemeClr val="tx1"/>
                          </a:solidFill>
                          <a:effectLst/>
                          <a:latin typeface="Arial" charset="0"/>
                          <a:cs typeface="Times New Roman" pitchFamily="18" charset="0"/>
                        </a:rPr>
                        <a:t>Positive pelvic nodes</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r>
              <a:tr h="280988">
                <a:tc>
                  <a:txBody>
                    <a:bodyPr/>
                    <a:lstStyle/>
                    <a:p>
                      <a:pPr marL="0" marR="0" lvl="0" indent="0" algn="r" defTabSz="914400" rtl="0" eaLnBrk="1" fontAlgn="base" latinLnBrk="0" hangingPunct="1">
                        <a:lnSpc>
                          <a:spcPct val="100000"/>
                        </a:lnSpc>
                        <a:spcBef>
                          <a:spcPct val="0"/>
                        </a:spcBef>
                        <a:spcAft>
                          <a:spcPct val="0"/>
                        </a:spcAft>
                        <a:buClrTx/>
                        <a:buSzTx/>
                        <a:buFont typeface="Wingdings" pitchFamily="2" charset="2"/>
                        <a:buNone/>
                        <a:tabLst/>
                      </a:pPr>
                      <a:r>
                        <a:rPr kumimoji="0" lang="en-GB" sz="1400" b="1" i="0" u="none" strike="noStrike" cap="none" normalizeH="0" baseline="0" smtClean="0">
                          <a:ln>
                            <a:noFill/>
                          </a:ln>
                          <a:solidFill>
                            <a:schemeClr val="tx1"/>
                          </a:solidFill>
                          <a:effectLst/>
                          <a:latin typeface="Arial" charset="0"/>
                          <a:cs typeface="Times New Roman" pitchFamily="18" charset="0"/>
                        </a:rPr>
                        <a:t>   IIIC</a:t>
                      </a:r>
                      <a:r>
                        <a:rPr kumimoji="0" lang="en-GB" sz="1400" b="1" i="0" u="none" strike="noStrike" cap="none" normalizeH="0" baseline="-30000" smtClean="0">
                          <a:ln>
                            <a:noFill/>
                          </a:ln>
                          <a:solidFill>
                            <a:schemeClr val="tx1"/>
                          </a:solidFill>
                          <a:effectLst/>
                          <a:latin typeface="Arial" charset="0"/>
                          <a:cs typeface="Times New Roman" pitchFamily="18" charset="0"/>
                        </a:rPr>
                        <a:t>2</a:t>
                      </a:r>
                      <a:r>
                        <a:rPr kumimoji="0" lang="en-GB" sz="1400" b="1" i="0" u="none" strike="noStrike" cap="none" normalizeH="0" baseline="0" smtClean="0">
                          <a:ln>
                            <a:noFill/>
                          </a:ln>
                          <a:solidFill>
                            <a:schemeClr val="tx1"/>
                          </a:solidFill>
                          <a:effectLst/>
                          <a:latin typeface="Arial" charset="0"/>
                          <a:cs typeface="Times New Roman" pitchFamily="18" charset="0"/>
                        </a:rPr>
                        <a:t>*</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c>
                  <a:txBody>
                    <a:bodyPr/>
                    <a:lstStyle/>
                    <a:p>
                      <a:pPr marL="176213" marR="0" lvl="0" indent="-176213" algn="l" defTabSz="914400" rtl="0" eaLnBrk="1" fontAlgn="base" latinLnBrk="0" hangingPunct="1">
                        <a:lnSpc>
                          <a:spcPct val="100000"/>
                        </a:lnSpc>
                        <a:spcBef>
                          <a:spcPct val="0"/>
                        </a:spcBef>
                        <a:spcAft>
                          <a:spcPct val="0"/>
                        </a:spcAft>
                        <a:buClrTx/>
                        <a:buSzTx/>
                        <a:buFont typeface="Symbol" pitchFamily="18" charset="2"/>
                        <a:buChar char=""/>
                        <a:tabLst>
                          <a:tab pos="457200" algn="l"/>
                        </a:tabLst>
                      </a:pPr>
                      <a:r>
                        <a:rPr kumimoji="0" lang="en-GB" sz="1400" b="1" i="0" u="none" strike="noStrike" cap="none" normalizeH="0" baseline="0" dirty="0" smtClean="0">
                          <a:ln>
                            <a:noFill/>
                          </a:ln>
                          <a:solidFill>
                            <a:schemeClr val="tx1"/>
                          </a:solidFill>
                          <a:effectLst/>
                          <a:latin typeface="Arial" charset="0"/>
                          <a:cs typeface="Times New Roman" pitchFamily="18" charset="0"/>
                        </a:rPr>
                        <a:t>Positive </a:t>
                      </a:r>
                      <a:r>
                        <a:rPr kumimoji="0" lang="en-GB" sz="1400" b="1" i="0" u="none" strike="noStrike" cap="none" normalizeH="0" baseline="0" dirty="0" err="1" smtClean="0">
                          <a:ln>
                            <a:noFill/>
                          </a:ln>
                          <a:solidFill>
                            <a:schemeClr val="tx1"/>
                          </a:solidFill>
                          <a:effectLst/>
                          <a:latin typeface="Arial" charset="0"/>
                          <a:cs typeface="Times New Roman" pitchFamily="18" charset="0"/>
                        </a:rPr>
                        <a:t>paraortic</a:t>
                      </a:r>
                      <a:r>
                        <a:rPr kumimoji="0" lang="en-GB" sz="1400" b="1" i="0" u="none" strike="noStrike" cap="none" normalizeH="0" baseline="0" dirty="0" smtClean="0">
                          <a:ln>
                            <a:noFill/>
                          </a:ln>
                          <a:solidFill>
                            <a:schemeClr val="tx1"/>
                          </a:solidFill>
                          <a:effectLst/>
                          <a:latin typeface="Arial" charset="0"/>
                          <a:cs typeface="Times New Roman" pitchFamily="18" charset="0"/>
                        </a:rPr>
                        <a:t> </a:t>
                      </a:r>
                      <a:r>
                        <a:rPr kumimoji="0" lang="en-GB" sz="1400" b="1" i="0" u="none" strike="noStrike" cap="none" normalizeH="0" baseline="0" dirty="0" err="1" smtClean="0">
                          <a:ln>
                            <a:noFill/>
                          </a:ln>
                          <a:solidFill>
                            <a:schemeClr val="tx1"/>
                          </a:solidFill>
                          <a:effectLst/>
                          <a:latin typeface="Arial" charset="0"/>
                          <a:cs typeface="Times New Roman" pitchFamily="18" charset="0"/>
                        </a:rPr>
                        <a:t>lymphnodes</a:t>
                      </a:r>
                      <a:r>
                        <a:rPr kumimoji="0" lang="en-GB" sz="1400" b="1" i="0" u="none" strike="noStrike" cap="none" normalizeH="0" baseline="0" dirty="0" smtClean="0">
                          <a:ln>
                            <a:noFill/>
                          </a:ln>
                          <a:solidFill>
                            <a:schemeClr val="tx1"/>
                          </a:solidFill>
                          <a:effectLst/>
                          <a:latin typeface="Arial" charset="0"/>
                          <a:cs typeface="Times New Roman" pitchFamily="18" charset="0"/>
                        </a:rPr>
                        <a:t> with or without positive pelvic </a:t>
                      </a:r>
                      <a:r>
                        <a:rPr kumimoji="0" lang="en-GB" sz="1400" b="1" i="0" u="none" strike="noStrike" cap="none" normalizeH="0" baseline="0" dirty="0" err="1" smtClean="0">
                          <a:ln>
                            <a:noFill/>
                          </a:ln>
                          <a:solidFill>
                            <a:schemeClr val="tx1"/>
                          </a:solidFill>
                          <a:effectLst/>
                          <a:latin typeface="Arial" charset="0"/>
                          <a:cs typeface="Times New Roman" pitchFamily="18" charset="0"/>
                        </a:rPr>
                        <a:t>lymphnodes</a:t>
                      </a:r>
                      <a:r>
                        <a:rPr kumimoji="0" lang="en-GB" sz="1400" b="1" i="0" u="none" strike="noStrike" cap="none" normalizeH="0" baseline="0" dirty="0" smtClean="0">
                          <a:ln>
                            <a:noFill/>
                          </a:ln>
                          <a:solidFill>
                            <a:schemeClr val="tx1"/>
                          </a:solidFill>
                          <a:effectLst/>
                          <a:latin typeface="Arial" charset="0"/>
                          <a:cs typeface="Times New Roman" pitchFamily="18" charset="0"/>
                        </a:rPr>
                        <a:t>.</a:t>
                      </a:r>
                      <a:endParaRPr kumimoji="0" lang="en-GB" sz="1400" b="1" i="0" u="none" strike="noStrike" cap="none" normalizeH="0" baseline="0" dirty="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solidFill>
                      <a:srgbClr val="FFFF99"/>
                    </a:solidFill>
                  </a:tcPr>
                </a:tc>
              </a:tr>
              <a:tr h="279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Stage IV*</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Tumor invades bladder and/or bowel mucosa, and/or distant metastases. </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r>
              <a:tr h="279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IVA*</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err="1" smtClean="0">
                          <a:ln>
                            <a:noFill/>
                          </a:ln>
                          <a:solidFill>
                            <a:schemeClr val="tx1"/>
                          </a:solidFill>
                          <a:effectLst/>
                          <a:latin typeface="Arial" charset="0"/>
                          <a:cs typeface="Times New Roman" pitchFamily="18" charset="0"/>
                        </a:rPr>
                        <a:t>Tumor</a:t>
                      </a:r>
                      <a:r>
                        <a:rPr kumimoji="0" lang="en-GB" sz="1400" b="1" i="0" u="none" strike="noStrike" cap="none" normalizeH="0" baseline="0" dirty="0" smtClean="0">
                          <a:ln>
                            <a:noFill/>
                          </a:ln>
                          <a:solidFill>
                            <a:schemeClr val="tx1"/>
                          </a:solidFill>
                          <a:effectLst/>
                          <a:latin typeface="Arial" charset="0"/>
                          <a:cs typeface="Times New Roman" pitchFamily="18" charset="0"/>
                        </a:rPr>
                        <a:t> invasion of bladder and/or bowel mucosa.</a:t>
                      </a:r>
                      <a:endParaRPr kumimoji="0" lang="en-GB" sz="1400" b="1" i="0" u="none" strike="noStrike" cap="none" normalizeH="0" baseline="0" dirty="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r>
              <a:tr h="279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Arial" charset="0"/>
                          <a:cs typeface="Times New Roman" pitchFamily="18" charset="0"/>
                        </a:rPr>
                        <a:t>IVB*</a:t>
                      </a:r>
                      <a:endParaRPr kumimoji="0" lang="en-GB" sz="1400" b="1" i="0" u="none" strike="noStrike" cap="none" normalizeH="0" baseline="0" smtClean="0">
                        <a:ln>
                          <a:noFill/>
                        </a:ln>
                        <a:solidFill>
                          <a:schemeClr val="tx1"/>
                        </a:solidFill>
                        <a:effectLst/>
                        <a:latin typeface="Arial" charset="0"/>
                      </a:endParaRPr>
                    </a:p>
                  </a:txBody>
                  <a:tcPr marL="90000" marR="90000" marT="46800" marB="46800" anchor="ctr" horzOverflow="overflow">
                    <a:lnL>
                      <a:noFill/>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cs typeface="Times New Roman" pitchFamily="18" charset="0"/>
                        </a:rPr>
                        <a:t>Distant metastases, including intra-abdominal metastases and/or inguinal lymph nodes.</a:t>
                      </a:r>
                      <a:endParaRPr kumimoji="0" lang="en-GB" sz="1400" b="1" i="0" u="none" strike="noStrike" cap="none" normalizeH="0" baseline="0" dirty="0" smtClean="0">
                        <a:ln>
                          <a:noFill/>
                        </a:ln>
                        <a:solidFill>
                          <a:schemeClr val="tx1"/>
                        </a:solidFill>
                        <a:effectLst/>
                        <a:latin typeface="Arial" charset="0"/>
                      </a:endParaRPr>
                    </a:p>
                  </a:txBody>
                  <a:tcPr marL="90000" marR="90000" marT="46800" marB="46800" anchor="ctr" horzOverflow="overflow">
                    <a:lnL w="12700" cap="flat" cmpd="sng" algn="ctr">
                      <a:solidFill>
                        <a:srgbClr val="010000"/>
                      </a:solidFill>
                      <a:prstDash val="solid"/>
                      <a:round/>
                      <a:headEnd type="none" w="med" len="med"/>
                      <a:tailEnd type="none" w="med" len="med"/>
                    </a:lnL>
                    <a:lnR>
                      <a:noFill/>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r>
              <a:tr h="6127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1" u="none" strike="noStrike" cap="none" normalizeH="0" baseline="0" dirty="0" smtClean="0">
                          <a:ln>
                            <a:noFill/>
                          </a:ln>
                          <a:solidFill>
                            <a:schemeClr val="tx1"/>
                          </a:solidFill>
                          <a:effectLst/>
                          <a:latin typeface="Arial" charset="0"/>
                          <a:cs typeface="Times New Roman" pitchFamily="18" charset="0"/>
                        </a:rPr>
                        <a:t>* Either G1, G2 or G3.</a:t>
                      </a:r>
                      <a:endParaRPr kumimoji="0" lang="it-IT" sz="1400" b="1" i="0" u="none" strike="noStrike" cap="none" normalizeH="0" baseline="0" dirty="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1" u="none" strike="noStrike" cap="none" normalizeH="0" baseline="0" dirty="0" smtClean="0">
                          <a:ln>
                            <a:noFill/>
                          </a:ln>
                          <a:solidFill>
                            <a:schemeClr val="tx1"/>
                          </a:solidFill>
                          <a:effectLst/>
                          <a:latin typeface="Arial" charset="0"/>
                          <a:cs typeface="Times New Roman" pitchFamily="18" charset="0"/>
                        </a:rPr>
                        <a:t>** </a:t>
                      </a:r>
                      <a:r>
                        <a:rPr kumimoji="0" lang="en-GB" sz="1400" b="1" i="1" u="none" strike="noStrike" cap="none" normalizeH="0" baseline="0" dirty="0" err="1" smtClean="0">
                          <a:ln>
                            <a:noFill/>
                          </a:ln>
                          <a:solidFill>
                            <a:schemeClr val="tx1"/>
                          </a:solidFill>
                          <a:effectLst/>
                          <a:latin typeface="Arial" charset="0"/>
                          <a:cs typeface="Times New Roman" pitchFamily="18" charset="0"/>
                        </a:rPr>
                        <a:t>Endocervical</a:t>
                      </a:r>
                      <a:r>
                        <a:rPr kumimoji="0" lang="en-GB" sz="1400" b="1" i="1" u="none" strike="noStrike" cap="none" normalizeH="0" baseline="0" dirty="0" smtClean="0">
                          <a:ln>
                            <a:noFill/>
                          </a:ln>
                          <a:solidFill>
                            <a:schemeClr val="tx1"/>
                          </a:solidFill>
                          <a:effectLst/>
                          <a:latin typeface="Arial" charset="0"/>
                          <a:cs typeface="Times New Roman" pitchFamily="18" charset="0"/>
                        </a:rPr>
                        <a:t> glandular involvement only should be considered as Stage I and no more as Stage II.</a:t>
                      </a:r>
                      <a:endParaRPr kumimoji="0" lang="it-IT" sz="1400" b="1" i="0" u="none" strike="noStrike" cap="none" normalizeH="0" baseline="0" dirty="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1" u="none" strike="noStrike" cap="none" normalizeH="0" baseline="30000" dirty="0" smtClean="0">
                          <a:ln>
                            <a:noFill/>
                          </a:ln>
                          <a:solidFill>
                            <a:schemeClr val="tx1"/>
                          </a:solidFill>
                          <a:effectLst/>
                          <a:latin typeface="Arial" charset="0"/>
                          <a:cs typeface="Times New Roman" pitchFamily="18" charset="0"/>
                        </a:rPr>
                        <a:t>#</a:t>
                      </a:r>
                      <a:r>
                        <a:rPr kumimoji="0" lang="en-GB" sz="1400" b="1" i="1" u="none" strike="noStrike" cap="none" normalizeH="0" baseline="0" dirty="0" smtClean="0">
                          <a:ln>
                            <a:noFill/>
                          </a:ln>
                          <a:solidFill>
                            <a:schemeClr val="tx1"/>
                          </a:solidFill>
                          <a:effectLst/>
                          <a:latin typeface="Arial" charset="0"/>
                          <a:cs typeface="Times New Roman" pitchFamily="18" charset="0"/>
                        </a:rPr>
                        <a:t> Positive cytology has to be reported separately without changing the stage.</a:t>
                      </a:r>
                      <a:endParaRPr kumimoji="0" lang="en-GB" sz="1400" b="1" i="0" u="none" strike="noStrike" cap="none" normalizeH="0" baseline="0" dirty="0" smtClean="0">
                        <a:ln>
                          <a:noFill/>
                        </a:ln>
                        <a:solidFill>
                          <a:schemeClr val="tx1"/>
                        </a:solidFill>
                        <a:effectLst/>
                        <a:latin typeface="Arial" charset="0"/>
                      </a:endParaRPr>
                    </a:p>
                  </a:txBody>
                  <a:tcPr marL="90000" marR="90000" marT="46800" marB="46800" anchor="ctr" horzOverflow="overflow">
                    <a:lnL>
                      <a:noFill/>
                    </a:lnL>
                    <a:lnR>
                      <a:noFill/>
                    </a:lnR>
                    <a:lnT w="12700" cap="flat" cmpd="sng" algn="ctr">
                      <a:solidFill>
                        <a:srgbClr val="01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914400" y="1206043"/>
            <a:ext cx="7772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rPr>
              <a:t>The surgery is as follows:</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rPr>
              <a:t>modified (type II) radical hysterectomy </a:t>
            </a:r>
            <a:endPar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rPr>
              <a:t>bilateral salpingo-oophorectomy </a:t>
            </a:r>
            <a:endPar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rPr>
              <a:t>peritoneal washings for cytologic study </a:t>
            </a:r>
            <a:endPar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rPr>
              <a:t>pelvic lymphadenectomy to the aortic bifurcation </a:t>
            </a:r>
            <a:endPar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rPr>
              <a:t>resection of grossly enlarged paraaortic nodes </a:t>
            </a:r>
            <a:endPar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rPr>
              <a:t>omental biopsy </a:t>
            </a:r>
            <a:endPar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rPr>
              <a:t>biopsy of any suspicious peritoneal nodules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25934"/>
            <a:ext cx="8839200" cy="6555641"/>
          </a:xfrm>
          <a:prstGeom prst="rect">
            <a:avLst/>
          </a:prstGeom>
        </p:spPr>
        <p:txBody>
          <a:bodyPr wrap="square">
            <a:spAutoFit/>
          </a:bodyPr>
          <a:lstStyle/>
          <a:p>
            <a:r>
              <a:rPr lang="el-GR" sz="2800" b="1" dirty="0" smtClean="0">
                <a:latin typeface="Arial" pitchFamily="34" charset="0"/>
                <a:cs typeface="Arial" pitchFamily="34" charset="0"/>
              </a:rPr>
              <a:t>incision allows easy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access to the upper abdomen</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Pfannenstiel incision is commonly used for patients</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with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grade 1 or 2 tumors</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and </a:t>
            </a:r>
            <a:r>
              <a:rPr lang="en-US" sz="2800" b="1" dirty="0" smtClean="0">
                <a:latin typeface="Arial" pitchFamily="34" charset="0"/>
                <a:cs typeface="Arial" pitchFamily="34" charset="0"/>
              </a:rPr>
              <a:t>  </a:t>
            </a:r>
          </a:p>
          <a:p>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a normally sized uterus </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50 dL normal saline solution</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The uterus is grasped with clamps</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that encompass the round</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 </a:t>
            </a:r>
            <a:endParaRPr lang="en-US" sz="2800" b="1" dirty="0">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803970"/>
            <a:ext cx="7162800" cy="3970318"/>
          </a:xfrm>
          <a:prstGeom prst="rect">
            <a:avLst/>
          </a:prstGeom>
        </p:spPr>
        <p:txBody>
          <a:bodyPr wrap="square">
            <a:spAutoFit/>
          </a:bodyPr>
          <a:lstStyle/>
          <a:p>
            <a:r>
              <a:rPr lang="el-GR" sz="2800" b="1" dirty="0" smtClean="0">
                <a:latin typeface="Arial" pitchFamily="34" charset="0"/>
                <a:cs typeface="Arial" pitchFamily="34" charset="0"/>
              </a:rPr>
              <a:t>incision is carried anteriorly</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and posteriorly </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retractor in the retroperitoneum </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ureter under direct vision</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visualized and palpated, and any enlarged nodes </a:t>
            </a:r>
            <a:r>
              <a:rPr lang="en-US" sz="2800" b="1" dirty="0" smtClean="0">
                <a:latin typeface="Arial" pitchFamily="34" charset="0"/>
                <a:cs typeface="Arial" pitchFamily="34" charset="0"/>
              </a:rPr>
              <a:t>  and </a:t>
            </a:r>
            <a:r>
              <a:rPr lang="el-GR" sz="2800" b="1" dirty="0" smtClean="0">
                <a:latin typeface="Arial" pitchFamily="34" charset="0"/>
                <a:cs typeface="Arial" pitchFamily="34" charset="0"/>
              </a:rPr>
              <a:t>removed </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Smead-Jones type</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Maxon or </a:t>
            </a:r>
            <a:r>
              <a:rPr lang="el-GR" sz="2800" b="1" dirty="0" smtClean="0">
                <a:latin typeface="Arial" pitchFamily="34" charset="0"/>
                <a:cs typeface="Arial" pitchFamily="34" charset="0"/>
              </a:rPr>
              <a:t>PDS</a:t>
            </a:r>
            <a:endParaRPr lang="en-US" sz="2800" b="1" dirty="0" smtClean="0">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609600" y="1175772"/>
            <a:ext cx="75438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The adnexa should be removed because they may be the site of microscopic metastases</a:t>
            </a:r>
            <a:endParaRPr kumimoji="0" lang="en-US"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smtClean="0">
              <a:solidFill>
                <a:srgbClr val="0A0905"/>
              </a:solidFill>
              <a:latin typeface="Trebuchet MS"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 </a:t>
            </a:r>
            <a:r>
              <a:rPr kumimoji="0" lang="el-GR"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 In addition, patients with endometrial carcinoma are at increased risk for ovarian cance</a:t>
            </a:r>
            <a:r>
              <a:rPr kumimoji="0" lang="en-US"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r</a:t>
            </a: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457200" y="1326922"/>
            <a:ext cx="7543800" cy="31688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effectLst/>
                <a:latin typeface="Trebuchet MS" pitchFamily="34" charset="0"/>
                <a:ea typeface="Calibri" pitchFamily="34" charset="0"/>
                <a:cs typeface="Arial" pitchFamily="34" charset="0"/>
              </a:rPr>
              <a:t>Tumor diameter should also be taken</a:t>
            </a:r>
            <a:r>
              <a:rPr kumimoji="0" lang="en-US" sz="2800" b="1" i="0" u="none" strike="noStrike" cap="none" normalizeH="0" baseline="0" dirty="0" smtClean="0">
                <a:ln>
                  <a:noFill/>
                </a:ln>
                <a:effectLst/>
                <a:latin typeface="Trebuchet MS" pitchFamily="34" charset="0"/>
                <a:ea typeface="Calibri" pitchFamily="34" charset="0"/>
                <a:cs typeface="Arial" pitchFamily="34" charset="0"/>
              </a:rPr>
              <a:t> </a:t>
            </a:r>
            <a:r>
              <a:rPr kumimoji="0" lang="el-GR" sz="2800" b="1" i="0" u="none" strike="noStrike" cap="none" normalizeH="0" baseline="0" dirty="0" smtClean="0">
                <a:ln>
                  <a:noFill/>
                </a:ln>
                <a:effectLst/>
                <a:latin typeface="Trebuchet MS" pitchFamily="34" charset="0"/>
                <a:ea typeface="Calibri" pitchFamily="34" charset="0"/>
                <a:cs typeface="Arial" pitchFamily="34" charset="0"/>
              </a:rPr>
              <a:t>when</a:t>
            </a:r>
            <a:r>
              <a:rPr kumimoji="0" lang="en-US" sz="2800" b="1" i="0" u="none" strike="noStrike" cap="none" normalizeH="0" baseline="0" dirty="0" smtClean="0">
                <a:ln>
                  <a:noFill/>
                </a:ln>
                <a:effectLst/>
                <a:latin typeface="Trebuchet MS" pitchFamily="34" charset="0"/>
                <a:ea typeface="Calibri" pitchFamily="34" charset="0"/>
                <a:cs typeface="Arial" pitchFamily="34" charset="0"/>
              </a:rPr>
              <a:t>  </a:t>
            </a:r>
            <a:r>
              <a:rPr kumimoji="0" lang="el-GR" sz="2800" b="1" i="0" u="none" strike="noStrike" cap="none" normalizeH="0" baseline="0" dirty="0" smtClean="0">
                <a:ln>
                  <a:noFill/>
                </a:ln>
                <a:effectLst/>
                <a:latin typeface="Trebuchet MS" pitchFamily="34" charset="0"/>
                <a:ea typeface="Calibri" pitchFamily="34" charset="0"/>
                <a:cs typeface="Arial" pitchFamily="34" charset="0"/>
              </a:rPr>
              <a:t>surgical staging, </a:t>
            </a:r>
            <a:r>
              <a:rPr kumimoji="0" lang="en-US" sz="2800" b="1" i="0" u="none" strike="noStrike" cap="none" normalizeH="0" baseline="0" dirty="0" smtClean="0">
                <a:ln>
                  <a:noFill/>
                </a:ln>
                <a:effectLst/>
                <a:latin typeface="Trebuchet MS" pitchFamily="34" charset="0"/>
                <a:ea typeface="Calibri" pitchFamily="34" charset="0"/>
                <a:cs typeface="Arial" pitchFamily="34" charset="0"/>
              </a:rPr>
              <a:t> </a:t>
            </a:r>
            <a:r>
              <a:rPr kumimoji="0" lang="el-GR" sz="2800" b="1" i="0" u="none" strike="noStrike" cap="none" normalizeH="0" baseline="0" dirty="0" smtClean="0">
                <a:ln>
                  <a:noFill/>
                </a:ln>
                <a:effectLst/>
                <a:latin typeface="Trebuchet MS" pitchFamily="34" charset="0"/>
                <a:ea typeface="Calibri" pitchFamily="34" charset="0"/>
                <a:cs typeface="Arial" pitchFamily="34" charset="0"/>
              </a:rPr>
              <a:t>particularly for grade 2 lesions</a:t>
            </a:r>
            <a:r>
              <a:rPr kumimoji="0" lang="en-US" sz="2800" b="1" i="0" u="none" strike="noStrike" cap="none" normalizeH="0" baseline="0" dirty="0" smtClean="0">
                <a:ln>
                  <a:noFill/>
                </a:ln>
                <a:effectLst/>
                <a:latin typeface="Trebuchet MS" pitchFamily="34" charset="0"/>
                <a:ea typeface="Calibri"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effectLst/>
              <a:latin typeface="Trebuchet MS"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effectLst/>
                <a:latin typeface="Trebuchet MS" pitchFamily="34" charset="0"/>
                <a:ea typeface="Calibri" pitchFamily="34" charset="0"/>
                <a:cs typeface="Arial" pitchFamily="34" charset="0"/>
              </a:rPr>
              <a:t>incidence of lymph node metastases for grade 2 tumors greater than 2 cm in diamete</a:t>
            </a:r>
            <a:r>
              <a:rPr kumimoji="0" lang="en-US" sz="2800" b="1" i="0" u="none" strike="noStrike" cap="none" normalizeH="0" baseline="0" dirty="0" smtClean="0">
                <a:ln>
                  <a:noFill/>
                </a:ln>
                <a:effectLst/>
                <a:latin typeface="Trebuchet MS" pitchFamily="34" charset="0"/>
                <a:ea typeface="Calibri" pitchFamily="34" charset="0"/>
                <a:cs typeface="Arial" pitchFamily="34" charset="0"/>
              </a:rPr>
              <a:t> increase  </a:t>
            </a:r>
            <a:endParaRPr kumimoji="0" lang="el-GR" sz="2800" b="1" i="0" u="none" strike="noStrike" cap="none" normalizeH="0" baseline="0" dirty="0" smtClean="0">
              <a:ln>
                <a:noFill/>
              </a:ln>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ysterectomy; drawing shows the female reproductive anatomy, including the ovaries, uterus, vagina, fallopian tubes, and cervix. Dotted lines show which organs and tissues are removed in a total hysterectomy, a total hysterectomy with salpingo-oophorectomy, and a radical hysterectomy. An inset shows the location of two possible incisions on the abdomen: a low transverse incision is just above the pubic area and a vertical incision is between the navel and the pubic area.">
            <a:hlinkClick r:id="rId2"/>
          </p:cNvPr>
          <p:cNvPicPr/>
          <p:nvPr/>
        </p:nvPicPr>
        <p:blipFill>
          <a:blip r:embed="rId3" cstate="print"/>
          <a:srcRect/>
          <a:stretch>
            <a:fillRect/>
          </a:stretch>
        </p:blipFill>
        <p:spPr bwMode="auto">
          <a:xfrm>
            <a:off x="0" y="152400"/>
            <a:ext cx="9144000" cy="67056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1026"/>
          <p:cNvSpPr txBox="1">
            <a:spLocks noChangeArrowheads="1"/>
          </p:cNvSpPr>
          <p:nvPr/>
        </p:nvSpPr>
        <p:spPr bwMode="auto">
          <a:xfrm>
            <a:off x="4608513" y="5984875"/>
            <a:ext cx="3132137" cy="457200"/>
          </a:xfrm>
          <a:prstGeom prst="rect">
            <a:avLst/>
          </a:prstGeom>
          <a:noFill/>
          <a:ln w="9525">
            <a:noFill/>
            <a:miter lim="800000"/>
            <a:headEnd/>
            <a:tailEnd/>
          </a:ln>
        </p:spPr>
        <p:txBody>
          <a:bodyPr>
            <a:spAutoFit/>
          </a:bodyPr>
          <a:lstStyle/>
          <a:p>
            <a:pPr eaLnBrk="1" hangingPunct="1">
              <a:spcBef>
                <a:spcPct val="50000"/>
              </a:spcBef>
            </a:pPr>
            <a:endParaRPr lang="it-IT" sz="2400">
              <a:latin typeface="Arial" charset="0"/>
            </a:endParaRPr>
          </a:p>
        </p:txBody>
      </p:sp>
      <p:sp>
        <p:nvSpPr>
          <p:cNvPr id="7" name="Rectangle 6"/>
          <p:cNvSpPr/>
          <p:nvPr/>
        </p:nvSpPr>
        <p:spPr>
          <a:xfrm>
            <a:off x="609600" y="381000"/>
            <a:ext cx="7543800" cy="3539430"/>
          </a:xfrm>
          <a:prstGeom prst="rect">
            <a:avLst/>
          </a:prstGeom>
        </p:spPr>
        <p:txBody>
          <a:bodyPr wrap="square">
            <a:spAutoFit/>
          </a:bodyPr>
          <a:lstStyle/>
          <a:p>
            <a:pPr algn="ctr"/>
            <a:r>
              <a:rPr lang="en-US" sz="4400" dirty="0" smtClean="0">
                <a:solidFill>
                  <a:prstClr val="black"/>
                </a:solidFill>
                <a:latin typeface="Arial" charset="0"/>
                <a:ea typeface="+mj-ea"/>
                <a:cs typeface="+mj-cs"/>
              </a:rPr>
              <a:t>Management of  Endometrial  Cancer</a:t>
            </a:r>
          </a:p>
          <a:p>
            <a:endParaRPr lang="en-US" sz="4400" dirty="0" smtClean="0">
              <a:solidFill>
                <a:prstClr val="black"/>
              </a:solidFill>
              <a:latin typeface="Arial" charset="0"/>
              <a:ea typeface="+mj-ea"/>
              <a:cs typeface="+mj-cs"/>
            </a:endParaRPr>
          </a:p>
          <a:p>
            <a:endParaRPr lang="en-US" sz="4400" dirty="0" smtClean="0">
              <a:solidFill>
                <a:prstClr val="black"/>
              </a:solidFill>
              <a:latin typeface="Arial" charset="0"/>
              <a:ea typeface="+mj-ea"/>
              <a:cs typeface="+mj-cs"/>
            </a:endParaRPr>
          </a:p>
          <a:p>
            <a:pPr algn="ctr"/>
            <a:r>
              <a:rPr lang="en-US" sz="1200" b="1" dirty="0" smtClean="0">
                <a:solidFill>
                  <a:srgbClr val="FF0000"/>
                </a:solidFill>
              </a:rPr>
              <a:t>            </a:t>
            </a:r>
            <a:r>
              <a:rPr lang="en-US" sz="1200" b="1" dirty="0" smtClean="0">
                <a:solidFill>
                  <a:srgbClr val="FF0000"/>
                </a:solidFill>
              </a:rPr>
              <a:t> </a:t>
            </a:r>
            <a:r>
              <a:rPr lang="en-US" sz="1200" b="1" dirty="0" err="1" smtClean="0">
                <a:solidFill>
                  <a:srgbClr val="FF0000"/>
                </a:solidFill>
              </a:rPr>
              <a:t>dr</a:t>
            </a:r>
            <a:r>
              <a:rPr lang="en-US" sz="1200" b="1" dirty="0" smtClean="0">
                <a:solidFill>
                  <a:srgbClr val="FF0000"/>
                </a:solidFill>
              </a:rPr>
              <a:t>  </a:t>
            </a:r>
            <a:r>
              <a:rPr lang="en-US" sz="1200" b="1" dirty="0" err="1" smtClean="0">
                <a:solidFill>
                  <a:srgbClr val="FF0000"/>
                </a:solidFill>
              </a:rPr>
              <a:t>Zohreh</a:t>
            </a:r>
            <a:r>
              <a:rPr lang="en-US" sz="1200" b="1" dirty="0" smtClean="0">
                <a:solidFill>
                  <a:srgbClr val="FF0000"/>
                </a:solidFill>
              </a:rPr>
              <a:t> </a:t>
            </a:r>
            <a:r>
              <a:rPr lang="en-US" sz="1200" b="1" dirty="0" err="1" smtClean="0">
                <a:solidFill>
                  <a:srgbClr val="FF0000"/>
                </a:solidFill>
              </a:rPr>
              <a:t>Yousefi</a:t>
            </a:r>
            <a:r>
              <a:rPr lang="en-US" sz="1200" b="1" baseline="30000" dirty="0" smtClean="0">
                <a:solidFill>
                  <a:srgbClr val="FF0000"/>
                </a:solidFill>
              </a:rPr>
              <a:t> </a:t>
            </a:r>
            <a:r>
              <a:rPr lang="en-US" sz="1200" b="1" dirty="0" smtClean="0">
                <a:solidFill>
                  <a:srgbClr val="FF0000"/>
                </a:solidFill>
              </a:rPr>
              <a:t>  /    Fellowship of Gynecology  Oncology</a:t>
            </a:r>
            <a:br>
              <a:rPr lang="en-US" sz="1200" b="1" dirty="0" smtClean="0">
                <a:solidFill>
                  <a:srgbClr val="FF0000"/>
                </a:solidFill>
              </a:rPr>
            </a:br>
            <a:r>
              <a:rPr lang="en-US" sz="1200" b="1" dirty="0" smtClean="0">
                <a:solidFill>
                  <a:srgbClr val="FF0000"/>
                </a:solidFill>
              </a:rPr>
              <a:t>                 </a:t>
            </a:r>
            <a:r>
              <a:rPr lang="en-US" sz="1200" b="1" dirty="0" err="1" smtClean="0">
                <a:solidFill>
                  <a:srgbClr val="FF0000"/>
                </a:solidFill>
              </a:rPr>
              <a:t>Ghaem</a:t>
            </a:r>
            <a:r>
              <a:rPr lang="en-US" sz="1200" b="1" dirty="0" smtClean="0">
                <a:solidFill>
                  <a:srgbClr val="FF0000"/>
                </a:solidFill>
              </a:rPr>
              <a:t> Hospital, Mashhad University of Medical Sciences</a:t>
            </a:r>
            <a:r>
              <a:rPr lang="fa-IR" sz="1200" b="1" dirty="0" smtClean="0">
                <a:solidFill>
                  <a:srgbClr val="FF0000"/>
                </a:solidFill>
              </a:rPr>
              <a:t/>
            </a:r>
            <a:br>
              <a:rPr lang="fa-IR" sz="1200" b="1" dirty="0" smtClean="0">
                <a:solidFill>
                  <a:srgbClr val="FF0000"/>
                </a:solidFill>
              </a:rPr>
            </a:br>
            <a:r>
              <a:rPr lang="en-US" sz="1200" dirty="0" smtClean="0">
                <a:solidFill>
                  <a:srgbClr val="FF0000"/>
                </a:solidFill>
                <a:latin typeface="Arial" charset="0"/>
                <a:ea typeface="+mj-ea"/>
                <a:cs typeface="+mj-cs"/>
              </a:rPr>
              <a:t/>
            </a:r>
            <a:br>
              <a:rPr lang="en-US" sz="1200" dirty="0" smtClean="0">
                <a:solidFill>
                  <a:srgbClr val="FF0000"/>
                </a:solidFill>
                <a:latin typeface="Arial" charset="0"/>
                <a:ea typeface="+mj-ea"/>
                <a:cs typeface="+mj-cs"/>
              </a:rPr>
            </a:br>
            <a:endParaRPr lang="en-US" sz="1200" dirty="0">
              <a:solidFill>
                <a:srgbClr val="FF0000"/>
              </a:solidFill>
            </a:endParaRP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381000" y="609600"/>
            <a:ext cx="80772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endParaRPr lang="en-US" sz="2800" b="1" dirty="0" smtClean="0">
              <a:solidFill>
                <a:srgbClr val="0A0905"/>
              </a:solidFill>
              <a:latin typeface="Arial" pitchFamily="34" charset="0"/>
              <a:cs typeface="Arial" pitchFamily="34" charset="0"/>
            </a:endParaRPr>
          </a:p>
          <a:p>
            <a:pPr eaLnBrk="0" fontAlgn="base" hangingPunct="0">
              <a:spcBef>
                <a:spcPct val="0"/>
              </a:spcBef>
              <a:spcAft>
                <a:spcPct val="0"/>
              </a:spcAft>
            </a:pPr>
            <a:r>
              <a:rPr lang="el-GR" sz="2800" b="1" dirty="0" smtClean="0">
                <a:solidFill>
                  <a:srgbClr val="0A0905"/>
                </a:solidFill>
                <a:latin typeface="Arial" pitchFamily="34" charset="0"/>
                <a:cs typeface="Arial" pitchFamily="34" charset="0"/>
              </a:rPr>
              <a:t> </a:t>
            </a:r>
            <a:r>
              <a:rPr lang="en-US" sz="2800" b="1" dirty="0" smtClean="0">
                <a:latin typeface="Arial" pitchFamily="34" charset="0"/>
                <a:cs typeface="Arial" pitchFamily="34" charset="0"/>
              </a:rPr>
              <a:t>Uterine specimen should be opened </a:t>
            </a:r>
            <a:r>
              <a:rPr lang="el-GR" sz="2800" b="1" dirty="0" smtClean="0">
                <a:solidFill>
                  <a:srgbClr val="0A0905"/>
                </a:solidFill>
                <a:latin typeface="Arial" pitchFamily="34" charset="0"/>
                <a:cs typeface="Arial" pitchFamily="34" charset="0"/>
              </a:rPr>
              <a:t>after surg</a:t>
            </a:r>
            <a:r>
              <a:rPr lang="en-US" sz="2800" b="1" dirty="0" err="1" smtClean="0">
                <a:solidFill>
                  <a:srgbClr val="0A0905"/>
                </a:solidFill>
                <a:latin typeface="Arial" pitchFamily="34" charset="0"/>
                <a:cs typeface="Arial" pitchFamily="34" charset="0"/>
              </a:rPr>
              <a:t>ery</a:t>
            </a:r>
            <a:endParaRPr lang="en-US" sz="2800" b="1" dirty="0" smtClean="0">
              <a:solidFill>
                <a:srgbClr val="0A0905"/>
              </a:solidFill>
              <a:latin typeface="Arial" pitchFamily="34" charset="0"/>
              <a:cs typeface="Arial" pitchFamily="34" charset="0"/>
            </a:endParaRPr>
          </a:p>
          <a:p>
            <a:pPr lvl="0" eaLnBrk="0" fontAlgn="base" hangingPunct="0">
              <a:spcBef>
                <a:spcPct val="0"/>
              </a:spcBef>
              <a:spcAft>
                <a:spcPct val="0"/>
              </a:spcAft>
            </a:pPr>
            <a:r>
              <a:rPr lang="en-US" sz="2800" b="1" dirty="0" smtClean="0">
                <a:latin typeface="Arial" pitchFamily="34" charset="0"/>
                <a:cs typeface="Arial" pitchFamily="34" charset="0"/>
              </a:rPr>
              <a:t> to evaluate extent of disease</a:t>
            </a:r>
          </a:p>
          <a:p>
            <a:pPr lvl="0" eaLnBrk="0" fontAlgn="base" hangingPunct="0">
              <a:spcBef>
                <a:spcPct val="0"/>
              </a:spcBef>
              <a:spcAft>
                <a:spcPct val="0"/>
              </a:spcAft>
            </a:pPr>
            <a:r>
              <a:rPr lang="en-US" sz="2800" b="1" dirty="0" smtClean="0">
                <a:latin typeface="Arial" pitchFamily="34" charset="0"/>
                <a:cs typeface="Arial" pitchFamily="34" charset="0"/>
              </a:rPr>
              <a:t> </a:t>
            </a:r>
          </a:p>
          <a:p>
            <a:pPr lvl="0" eaLnBrk="0" fontAlgn="base" hangingPunct="0">
              <a:spcBef>
                <a:spcPct val="0"/>
              </a:spcBef>
              <a:spcAft>
                <a:spcPct val="0"/>
              </a:spcAft>
            </a:pPr>
            <a:r>
              <a:rPr lang="el-GR" sz="2800" b="1" dirty="0" smtClean="0">
                <a:solidFill>
                  <a:srgbClr val="0A0905"/>
                </a:solidFill>
                <a:latin typeface="Arial" pitchFamily="34" charset="0"/>
                <a:cs typeface="Arial" pitchFamily="34" charset="0"/>
              </a:rPr>
              <a:t>gross inspection of the opened uterus</a:t>
            </a:r>
            <a:endParaRPr lang="en-US" sz="2800" b="1" dirty="0" smtClean="0">
              <a:solidFill>
                <a:srgbClr val="0A0905"/>
              </a:solidFill>
              <a:latin typeface="Arial" pitchFamily="34" charset="0"/>
              <a:cs typeface="Arial" pitchFamily="34" charset="0"/>
            </a:endParaRPr>
          </a:p>
          <a:p>
            <a:pPr lvl="0" eaLnBrk="0" fontAlgn="base" hangingPunct="0">
              <a:spcBef>
                <a:spcPct val="0"/>
              </a:spcBef>
              <a:spcAft>
                <a:spcPct val="0"/>
              </a:spcAft>
            </a:pPr>
            <a:r>
              <a:rPr lang="el-GR" sz="2800" b="1" dirty="0" smtClean="0">
                <a:solidFill>
                  <a:srgbClr val="0A0905"/>
                </a:solidFill>
                <a:latin typeface="Arial" pitchFamily="34" charset="0"/>
                <a:cs typeface="Arial" pitchFamily="34" charset="0"/>
              </a:rPr>
              <a:t> was a reliable approach</a:t>
            </a:r>
            <a:endParaRPr lang="en-US" sz="2800" b="1" dirty="0" smtClean="0">
              <a:solidFill>
                <a:srgbClr val="0A0905"/>
              </a:solidFill>
              <a:latin typeface="Arial" pitchFamily="34" charset="0"/>
              <a:cs typeface="Arial" pitchFamily="34" charset="0"/>
            </a:endParaRPr>
          </a:p>
          <a:p>
            <a:pPr lvl="0" eaLnBrk="0" fontAlgn="base" hangingPunct="0">
              <a:spcBef>
                <a:spcPct val="0"/>
              </a:spcBef>
              <a:spcAft>
                <a:spcPct val="0"/>
              </a:spcAft>
            </a:pPr>
            <a:r>
              <a:rPr lang="en-US" sz="2800" b="1" dirty="0" smtClean="0">
                <a:solidFill>
                  <a:srgbClr val="0A0905"/>
                </a:solidFill>
                <a:latin typeface="Arial" pitchFamily="34" charset="0"/>
                <a:cs typeface="Arial" pitchFamily="34" charset="0"/>
              </a:rPr>
              <a:t> </a:t>
            </a:r>
            <a:r>
              <a:rPr kumimoji="0" lang="el-GR" sz="2800" b="1" i="0" u="none" strike="noStrike" cap="none" normalizeH="0" baseline="0" dirty="0" smtClean="0">
                <a:ln>
                  <a:noFill/>
                </a:ln>
                <a:solidFill>
                  <a:srgbClr val="0A0905"/>
                </a:solidFill>
                <a:effectLst/>
                <a:latin typeface="Arial" pitchFamily="34" charset="0"/>
                <a:cs typeface="Arial" pitchFamily="34" charset="0"/>
              </a:rPr>
              <a:t>evaluating </a:t>
            </a:r>
            <a:r>
              <a:rPr kumimoji="0" lang="en-US" sz="2800" b="1" i="0" u="none" strike="noStrike" cap="none" normalizeH="0" baseline="0" dirty="0" smtClean="0">
                <a:ln>
                  <a:noFill/>
                </a:ln>
                <a:solidFill>
                  <a:srgbClr val="0A0905"/>
                </a:solidFill>
                <a:effectLst/>
                <a:latin typeface="Arial" pitchFamily="34" charset="0"/>
                <a:cs typeface="Arial" pitchFamily="34" charset="0"/>
              </a:rPr>
              <a:t> </a:t>
            </a:r>
            <a:r>
              <a:rPr kumimoji="0" lang="el-GR" sz="2800" b="1" i="0" u="none" strike="noStrike" cap="none" normalizeH="0" baseline="0" dirty="0" smtClean="0">
                <a:ln>
                  <a:noFill/>
                </a:ln>
                <a:solidFill>
                  <a:srgbClr val="0A0905"/>
                </a:solidFill>
                <a:effectLst/>
                <a:latin typeface="Arial" pitchFamily="34" charset="0"/>
                <a:cs typeface="Arial" pitchFamily="34" charset="0"/>
              </a:rPr>
              <a:t>an accurate</a:t>
            </a:r>
            <a:endParaRPr kumimoji="0" lang="en-US" sz="2800" b="1" i="0" u="none" strike="noStrike" cap="none" normalizeH="0" baseline="0" dirty="0" smtClean="0">
              <a:ln>
                <a:noFill/>
              </a:ln>
              <a:solidFill>
                <a:srgbClr val="0A0905"/>
              </a:solidFill>
              <a:effectLst/>
              <a:latin typeface="Arial" pitchFamily="34" charset="0"/>
              <a:cs typeface="Arial" pitchFamily="34" charset="0"/>
            </a:endParaRPr>
          </a:p>
          <a:p>
            <a:pPr lvl="0" eaLnBrk="0" fontAlgn="base" hangingPunct="0">
              <a:spcBef>
                <a:spcPct val="0"/>
              </a:spcBef>
              <a:spcAft>
                <a:spcPct val="0"/>
              </a:spcAft>
            </a:pPr>
            <a:r>
              <a:rPr kumimoji="0" lang="el-GR" sz="2800" b="1" i="0" u="none" strike="noStrike" cap="none" normalizeH="0" baseline="0" dirty="0" smtClean="0">
                <a:ln>
                  <a:noFill/>
                </a:ln>
                <a:solidFill>
                  <a:srgbClr val="0A0905"/>
                </a:solidFill>
                <a:effectLst/>
                <a:latin typeface="Arial" pitchFamily="34" charset="0"/>
                <a:cs typeface="Arial" pitchFamily="34" charset="0"/>
              </a:rPr>
              <a:t> prediction of depth of invasion </a:t>
            </a:r>
            <a:endParaRPr kumimoji="0" lang="en-US" sz="2800" b="1" i="0" u="none" strike="noStrike" cap="none" normalizeH="0" baseline="0" dirty="0" smtClean="0">
              <a:ln>
                <a:noFill/>
              </a:ln>
              <a:solidFill>
                <a:srgbClr val="0A0905"/>
              </a:solidFill>
              <a:effectLst/>
              <a:latin typeface="Arial" pitchFamily="34" charset="0"/>
              <a:cs typeface="Arial" pitchFamily="34" charset="0"/>
            </a:endParaRPr>
          </a:p>
          <a:p>
            <a:pPr lvl="0" fontAlgn="base">
              <a:spcBef>
                <a:spcPct val="0"/>
              </a:spcBef>
              <a:spcAft>
                <a:spcPct val="0"/>
              </a:spcAft>
            </a:pPr>
            <a:r>
              <a:rPr kumimoji="0" lang="en-US" sz="2800" b="1" i="0" u="none" strike="noStrike" cap="none" normalizeH="0" baseline="0" dirty="0" smtClean="0">
                <a:ln>
                  <a:noFill/>
                </a:ln>
                <a:solidFill>
                  <a:srgbClr val="0A0905"/>
                </a:solidFill>
                <a:effectLst/>
                <a:latin typeface="Arial" pitchFamily="34" charset="0"/>
                <a:cs typeface="Arial" pitchFamily="34" charset="0"/>
              </a:rPr>
              <a:t> </a:t>
            </a: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A0905"/>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sz="2800" b="1" dirty="0" smtClean="0">
              <a:solidFill>
                <a:srgbClr val="0A0905"/>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A0905"/>
                </a:solidFill>
                <a:effectLst/>
                <a:latin typeface="Arial" pitchFamily="34" charset="0"/>
                <a:cs typeface="Arial" pitchFamily="34" charset="0"/>
              </a:rPr>
              <a:t> </a:t>
            </a: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381000" y="990600"/>
            <a:ext cx="70866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Trebuchet MS" pitchFamily="34" charset="0"/>
                <a:ea typeface="Times New Roman" pitchFamily="18" charset="0"/>
                <a:cs typeface="Times New Roman" pitchFamily="18" charset="0"/>
              </a:rPr>
              <a:t>Endometrial carcinoma spreads by the following routes:</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1" i="0" u="none" strike="noStrike" cap="none" normalizeH="0" baseline="0" dirty="0" smtClean="0">
                <a:ln>
                  <a:noFill/>
                </a:ln>
                <a:solidFill>
                  <a:srgbClr val="0A0905"/>
                </a:solidFill>
                <a:effectLst/>
                <a:latin typeface="Trebuchet MS" pitchFamily="34" charset="0"/>
                <a:ea typeface="Times New Roman" pitchFamily="18" charset="0"/>
                <a:cs typeface="Times New Roman" pitchFamily="18" charset="0"/>
              </a:rPr>
              <a:t>direct extension to adjacent structures</a:t>
            </a:r>
            <a:r>
              <a:rPr kumimoji="0" lang="el-GR" sz="2800" b="1" i="0" u="none" strike="noStrike" cap="none" normalizeH="0" baseline="0" dirty="0" smtClean="0">
                <a:ln>
                  <a:noFill/>
                </a:ln>
                <a:solidFill>
                  <a:srgbClr val="0A0905"/>
                </a:solidFill>
                <a:effectLst/>
                <a:latin typeface="Calibri" pitchFamily="34" charset="0"/>
                <a:ea typeface="Times New Roman" pitchFamily="18" charset="0"/>
                <a:cs typeface="Arial" pitchFamily="34" charset="0"/>
              </a:rPr>
              <a:t> </a:t>
            </a:r>
            <a:endParaRPr kumimoji="0" lang="en-US" sz="2800" b="1" i="0" u="none" strike="noStrike" cap="none" normalizeH="0" baseline="0" dirty="0" smtClean="0">
              <a:ln>
                <a:noFill/>
              </a:ln>
              <a:solidFill>
                <a:srgbClr val="0A0905"/>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1" i="0" u="none" strike="noStrike" cap="none" normalizeH="0" baseline="0" dirty="0" smtClean="0">
                <a:ln>
                  <a:noFill/>
                </a:ln>
                <a:solidFill>
                  <a:srgbClr val="0A0905"/>
                </a:solidFill>
                <a:effectLst/>
                <a:latin typeface="Trebuchet MS" pitchFamily="34" charset="0"/>
                <a:ea typeface="Times New Roman" pitchFamily="18" charset="0"/>
                <a:cs typeface="Times New Roman" pitchFamily="18" charset="0"/>
              </a:rPr>
              <a:t>transtubal passage of exfoliated cells</a:t>
            </a:r>
            <a:r>
              <a:rPr kumimoji="0" lang="el-GR" sz="2800" b="1" i="0" u="none" strike="noStrike" cap="none" normalizeH="0" baseline="0" dirty="0" smtClean="0">
                <a:ln>
                  <a:noFill/>
                </a:ln>
                <a:solidFill>
                  <a:srgbClr val="0A0905"/>
                </a:solidFill>
                <a:effectLst/>
                <a:latin typeface="Calibri" pitchFamily="34" charset="0"/>
                <a:ea typeface="Times New Roman" pitchFamily="18" charset="0"/>
                <a:cs typeface="Arial" pitchFamily="34" charset="0"/>
              </a:rPr>
              <a:t> </a:t>
            </a:r>
            <a:endParaRPr kumimoji="0" lang="en-US" sz="2800" b="1" i="0" u="none" strike="noStrike" cap="none" normalizeH="0" baseline="0" dirty="0" smtClean="0">
              <a:ln>
                <a:noFill/>
              </a:ln>
              <a:solidFill>
                <a:srgbClr val="0A0905"/>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1" i="0" u="none" strike="noStrike" cap="none" normalizeH="0" baseline="0" dirty="0" smtClean="0">
                <a:ln>
                  <a:noFill/>
                </a:ln>
                <a:solidFill>
                  <a:srgbClr val="0A0905"/>
                </a:solidFill>
                <a:effectLst/>
                <a:latin typeface="Trebuchet MS" pitchFamily="34" charset="0"/>
                <a:ea typeface="Times New Roman" pitchFamily="18" charset="0"/>
                <a:cs typeface="Times New Roman" pitchFamily="18" charset="0"/>
              </a:rPr>
              <a:t>lymphatic dissemination</a:t>
            </a:r>
            <a:r>
              <a:rPr kumimoji="0" lang="el-GR" sz="2800" b="1" i="0" u="none" strike="noStrike" cap="none" normalizeH="0" baseline="0" dirty="0" smtClean="0">
                <a:ln>
                  <a:noFill/>
                </a:ln>
                <a:solidFill>
                  <a:srgbClr val="0A0905"/>
                </a:solidFill>
                <a:effectLst/>
                <a:latin typeface="Calibri" pitchFamily="34" charset="0"/>
                <a:ea typeface="Times New Roman" pitchFamily="18" charset="0"/>
                <a:cs typeface="Arial" pitchFamily="34" charset="0"/>
              </a:rPr>
              <a:t>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l-GR" sz="2800" b="1" i="0" u="none" strike="noStrike" cap="none" normalizeH="0" baseline="0" dirty="0" smtClean="0">
                <a:ln>
                  <a:noFill/>
                </a:ln>
                <a:solidFill>
                  <a:srgbClr val="0A0905"/>
                </a:solidFill>
                <a:effectLst/>
                <a:latin typeface="Trebuchet MS" pitchFamily="34" charset="0"/>
                <a:ea typeface="Times New Roman" pitchFamily="18" charset="0"/>
                <a:cs typeface="Times New Roman" pitchFamily="18" charset="0"/>
              </a:rPr>
              <a:t>hematogenous dissemination</a:t>
            </a:r>
            <a:endParaRPr kumimoji="0" lang="en-US" sz="2800" b="1" i="0" u="none" strike="noStrike" cap="none" normalizeH="0" baseline="0" dirty="0" smtClean="0">
              <a:ln>
                <a:noFill/>
              </a:ln>
              <a:solidFill>
                <a:srgbClr val="0A0905"/>
              </a:solidFill>
              <a:effectLst/>
              <a:latin typeface="Trebuchet MS"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rgbClr val="0A0905"/>
              </a:solidFill>
              <a:effectLst/>
              <a:latin typeface="Trebuchet MS" pitchFamily="34" charset="0"/>
              <a:ea typeface="Times New Roman" pitchFamily="18" charset="0"/>
              <a:cs typeface="Times New Roman" pitchFamily="18" charset="0"/>
            </a:endParaRPr>
          </a:p>
          <a:p>
            <a:pPr lvl="0" eaLnBrk="0" fontAlgn="base" hangingPunct="0">
              <a:spcBef>
                <a:spcPct val="0"/>
              </a:spcBef>
              <a:spcAft>
                <a:spcPct val="0"/>
              </a:spcAft>
            </a:pPr>
            <a:r>
              <a:rPr lang="el-GR" sz="2800" b="1" dirty="0" smtClean="0"/>
              <a:t>lymphatic channels pass </a:t>
            </a:r>
            <a:r>
              <a:rPr lang="el-GR" sz="2800" b="1" dirty="0" smtClean="0">
                <a:solidFill>
                  <a:srgbClr val="FF0000"/>
                </a:solidFill>
              </a:rPr>
              <a:t>directly</a:t>
            </a:r>
            <a:r>
              <a:rPr lang="el-GR" sz="2800" b="1" dirty="0" smtClean="0"/>
              <a:t> from the fundus to the paraaortic nodes through the infundibulopelvic</a:t>
            </a:r>
            <a:r>
              <a:rPr lang="en-US" sz="2800" b="1" dirty="0" smtClean="0"/>
              <a:t> </a:t>
            </a:r>
            <a:r>
              <a:rPr lang="el-GR" sz="2800" b="1" dirty="0" smtClean="0"/>
              <a:t> ligament</a:t>
            </a:r>
            <a:r>
              <a:rPr kumimoji="0" lang="el-GR"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rPr>
              <a:t> </a:t>
            </a: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143000"/>
            <a:ext cx="7010400" cy="3505200"/>
          </a:xfrm>
          <a:prstGeom prst="rect">
            <a:avLst/>
          </a:prstGeom>
        </p:spPr>
        <p:txBody>
          <a:bodyPr wrap="square">
            <a:spAutoFit/>
          </a:bodyPr>
          <a:lstStyle/>
          <a:p>
            <a:r>
              <a:rPr lang="el-GR" sz="2800" b="1" dirty="0" smtClean="0"/>
              <a:t>The decision </a:t>
            </a:r>
            <a:r>
              <a:rPr lang="en-US" sz="2800" b="1" dirty="0" smtClean="0"/>
              <a:t> </a:t>
            </a:r>
            <a:r>
              <a:rPr lang="el-GR" sz="2800" b="1" dirty="0" smtClean="0"/>
              <a:t> lymph node sampling</a:t>
            </a:r>
            <a:r>
              <a:rPr lang="en-US" sz="2800" b="1" dirty="0" smtClean="0"/>
              <a:t> </a:t>
            </a:r>
            <a:r>
              <a:rPr lang="el-GR" sz="2800" b="1" dirty="0" smtClean="0"/>
              <a:t> surgeon dependent</a:t>
            </a:r>
            <a:endParaRPr lang="en-US" sz="2800" b="1" dirty="0" smtClean="0"/>
          </a:p>
          <a:p>
            <a:r>
              <a:rPr lang="el-GR" sz="2800" b="1" dirty="0" smtClean="0"/>
              <a:t> prognostic features</a:t>
            </a:r>
            <a:r>
              <a:rPr lang="en-US" sz="2800" b="1" dirty="0" smtClean="0"/>
              <a:t> </a:t>
            </a:r>
            <a:r>
              <a:rPr lang="el-GR" sz="2800" b="1" dirty="0" smtClean="0"/>
              <a:t>including</a:t>
            </a:r>
            <a:endParaRPr lang="en-US" sz="2800" b="1" dirty="0" smtClean="0"/>
          </a:p>
          <a:p>
            <a:r>
              <a:rPr lang="el-GR" sz="2800" b="1" dirty="0" smtClean="0"/>
              <a:t> tumor grade</a:t>
            </a:r>
            <a:endParaRPr lang="en-US" sz="2800" b="1" dirty="0" smtClean="0"/>
          </a:p>
          <a:p>
            <a:r>
              <a:rPr lang="el-GR" sz="2800" b="1" dirty="0" smtClean="0"/>
              <a:t> depth of invasion</a:t>
            </a:r>
            <a:endParaRPr lang="en-US" sz="2800" b="1" dirty="0" smtClean="0"/>
          </a:p>
          <a:p>
            <a:r>
              <a:rPr lang="el-GR" sz="2800" b="1" dirty="0" smtClean="0"/>
              <a:t> adnexal metastasis</a:t>
            </a:r>
            <a:endParaRPr lang="en-US" sz="2800" b="1" dirty="0" smtClean="0"/>
          </a:p>
          <a:p>
            <a:r>
              <a:rPr lang="el-GR" sz="2800" b="1" dirty="0" smtClean="0"/>
              <a:t> cervical involvement</a:t>
            </a:r>
            <a:endParaRPr lang="en-US" sz="2800" b="1" dirty="0" smtClean="0"/>
          </a:p>
          <a:p>
            <a:r>
              <a:rPr lang="el-GR" sz="2800" b="1" dirty="0" smtClean="0"/>
              <a:t> and positive cytologic </a:t>
            </a:r>
            <a:r>
              <a:rPr lang="en-US" sz="2800" b="1" dirty="0" smtClean="0"/>
              <a:t> </a:t>
            </a:r>
            <a:r>
              <a:rPr lang="el-GR" sz="2800" b="1" dirty="0" smtClean="0"/>
              <a:t>findings</a:t>
            </a:r>
            <a:r>
              <a:rPr lang="en-US" sz="2800" b="1" dirty="0" smtClean="0"/>
              <a:t> </a:t>
            </a:r>
            <a:endParaRPr lang="en-US" sz="2800" b="1" dirty="0"/>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28600" y="1295400"/>
            <a:ext cx="84582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it is quite common to find microscopic metastases in both pelvic and paraaortic nodes</a:t>
            </a:r>
            <a:endParaRPr kumimoji="0" lang="en-US"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 suggesting simultaneous spread to pelvic and paraaortic nodes in some patients</a:t>
            </a:r>
            <a:endParaRPr kumimoji="0" lang="en-US"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en-US" sz="2800" b="1" dirty="0" smtClean="0">
              <a:solidFill>
                <a:srgbClr val="0A0905"/>
              </a:solidFill>
              <a:latin typeface="Trebuchet MS"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This is in </a:t>
            </a:r>
            <a:r>
              <a:rPr kumimoji="0" lang="el-GR" sz="2800" b="1" i="0" u="none" strike="noStrike" cap="none" normalizeH="0" baseline="0" dirty="0" smtClean="0">
                <a:ln>
                  <a:noFill/>
                </a:ln>
                <a:solidFill>
                  <a:srgbClr val="FF0000"/>
                </a:solidFill>
                <a:effectLst/>
                <a:latin typeface="Trebuchet MS" pitchFamily="34" charset="0"/>
                <a:ea typeface="Calibri" pitchFamily="34" charset="0"/>
                <a:cs typeface="Arial" pitchFamily="34" charset="0"/>
              </a:rPr>
              <a:t>contrast</a:t>
            </a:r>
            <a:r>
              <a:rPr kumimoji="0" lang="el-GR"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 to cervical cancer, where paraaortic nodal metastases are always secondary to pelvic nodal metastases</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45059"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pic>
        <p:nvPicPr>
          <p:cNvPr id="45060" name="Picture 4"/>
          <p:cNvPicPr>
            <a:picLocks noChangeArrowheads="1"/>
          </p:cNvPicPr>
          <p:nvPr/>
        </p:nvPicPr>
        <p:blipFill>
          <a:blip r:embed="rId2" cstate="print"/>
          <a:srcRect/>
          <a:stretch>
            <a:fillRect/>
          </a:stretch>
        </p:blipFill>
        <p:spPr bwMode="auto">
          <a:xfrm>
            <a:off x="366713" y="1714500"/>
            <a:ext cx="8318500" cy="4457700"/>
          </a:xfrm>
          <a:prstGeom prst="rect">
            <a:avLst/>
          </a:prstGeom>
          <a:noFill/>
          <a:ln w="12700">
            <a:noFill/>
            <a:miter lim="800000"/>
            <a:headEnd/>
            <a:tailEnd/>
          </a:ln>
        </p:spPr>
      </p:pic>
      <p:sp>
        <p:nvSpPr>
          <p:cNvPr id="45061" name="Oval 5"/>
          <p:cNvSpPr>
            <a:spLocks noChangeArrowheads="1"/>
          </p:cNvSpPr>
          <p:nvPr/>
        </p:nvSpPr>
        <p:spPr bwMode="auto">
          <a:xfrm>
            <a:off x="5486400" y="4192588"/>
            <a:ext cx="3044825" cy="1522412"/>
          </a:xfrm>
          <a:prstGeom prst="ellipse">
            <a:avLst/>
          </a:prstGeom>
          <a:solidFill>
            <a:srgbClr val="FFFF00"/>
          </a:solidFill>
          <a:ln w="12700">
            <a:solidFill>
              <a:schemeClr val="tx1"/>
            </a:solidFill>
            <a:round/>
            <a:headEnd/>
            <a:tailEnd/>
          </a:ln>
        </p:spPr>
        <p:txBody>
          <a:bodyPr wrap="none" anchor="ctr"/>
          <a:lstStyle/>
          <a:p>
            <a:endParaRPr lang="en-US"/>
          </a:p>
        </p:txBody>
      </p:sp>
      <p:sp>
        <p:nvSpPr>
          <p:cNvPr id="45062" name="Oval 6"/>
          <p:cNvSpPr>
            <a:spLocks noChangeArrowheads="1"/>
          </p:cNvSpPr>
          <p:nvPr/>
        </p:nvSpPr>
        <p:spPr bwMode="auto">
          <a:xfrm>
            <a:off x="79375" y="4419600"/>
            <a:ext cx="3044825" cy="1216025"/>
          </a:xfrm>
          <a:prstGeom prst="ellipse">
            <a:avLst/>
          </a:prstGeom>
          <a:solidFill>
            <a:srgbClr val="FFFF00"/>
          </a:solidFill>
          <a:ln w="12700">
            <a:solidFill>
              <a:schemeClr val="tx1"/>
            </a:solidFill>
            <a:round/>
            <a:headEnd/>
            <a:tailEnd/>
          </a:ln>
        </p:spPr>
        <p:txBody>
          <a:bodyPr wrap="none" anchor="ctr"/>
          <a:lstStyle/>
          <a:p>
            <a:endParaRPr lang="en-US"/>
          </a:p>
        </p:txBody>
      </p:sp>
      <p:sp>
        <p:nvSpPr>
          <p:cNvPr id="45063" name="Oval 7"/>
          <p:cNvSpPr>
            <a:spLocks noChangeArrowheads="1"/>
          </p:cNvSpPr>
          <p:nvPr/>
        </p:nvSpPr>
        <p:spPr bwMode="auto">
          <a:xfrm>
            <a:off x="687388" y="2287588"/>
            <a:ext cx="3044825" cy="1827212"/>
          </a:xfrm>
          <a:prstGeom prst="ellipse">
            <a:avLst/>
          </a:prstGeom>
          <a:solidFill>
            <a:srgbClr val="FFFF00"/>
          </a:solidFill>
          <a:ln w="12700">
            <a:solidFill>
              <a:schemeClr val="tx1"/>
            </a:solidFill>
            <a:round/>
            <a:headEnd/>
            <a:tailEnd/>
          </a:ln>
        </p:spPr>
        <p:txBody>
          <a:bodyPr wrap="none" anchor="ctr"/>
          <a:lstStyle/>
          <a:p>
            <a:endParaRPr lang="en-US"/>
          </a:p>
        </p:txBody>
      </p:sp>
      <p:sp>
        <p:nvSpPr>
          <p:cNvPr id="45064" name="Rectangle 8"/>
          <p:cNvSpPr>
            <a:spLocks noChangeArrowheads="1"/>
          </p:cNvSpPr>
          <p:nvPr/>
        </p:nvSpPr>
        <p:spPr bwMode="auto">
          <a:xfrm>
            <a:off x="1241425" y="2443163"/>
            <a:ext cx="2663825" cy="1441450"/>
          </a:xfrm>
          <a:prstGeom prst="rect">
            <a:avLst/>
          </a:prstGeom>
          <a:noFill/>
          <a:ln w="12700">
            <a:noFill/>
            <a:miter lim="800000"/>
            <a:headEnd/>
            <a:tailEnd/>
          </a:ln>
        </p:spPr>
        <p:txBody>
          <a:bodyPr lIns="90488" tIns="44450" rIns="90488" bIns="44450">
            <a:spAutoFit/>
          </a:bodyPr>
          <a:lstStyle/>
          <a:p>
            <a:pPr>
              <a:spcAft>
                <a:spcPct val="20000"/>
              </a:spcAft>
            </a:pPr>
            <a:r>
              <a:rPr lang="en-US" sz="2400" b="1">
                <a:solidFill>
                  <a:srgbClr val="492FB7"/>
                </a:solidFill>
                <a:latin typeface="Comic Sans MS" pitchFamily="66" charset="0"/>
              </a:rPr>
              <a:t>Common iliac</a:t>
            </a:r>
            <a:endParaRPr lang="en-US" sz="2000" b="1">
              <a:solidFill>
                <a:srgbClr val="492FB7"/>
              </a:solidFill>
              <a:latin typeface="Comic Sans MS" pitchFamily="66" charset="0"/>
            </a:endParaRPr>
          </a:p>
          <a:p>
            <a:r>
              <a:rPr lang="en-US" sz="2000" b="1">
                <a:solidFill>
                  <a:srgbClr val="492FB7"/>
                </a:solidFill>
                <a:latin typeface="Comic Sans MS" pitchFamily="66" charset="0"/>
              </a:rPr>
              <a:t>Superf.3/15 (20%)</a:t>
            </a:r>
          </a:p>
          <a:p>
            <a:endParaRPr lang="en-US" sz="2000" b="1">
              <a:solidFill>
                <a:srgbClr val="492FB7"/>
              </a:solidFill>
              <a:latin typeface="Comic Sans MS" pitchFamily="66" charset="0"/>
            </a:endParaRPr>
          </a:p>
          <a:p>
            <a:r>
              <a:rPr lang="en-US" sz="2000" b="1">
                <a:solidFill>
                  <a:srgbClr val="492FB7"/>
                </a:solidFill>
                <a:latin typeface="Comic Sans MS" pitchFamily="66" charset="0"/>
              </a:rPr>
              <a:t>Deep   1/15 (7%)</a:t>
            </a:r>
          </a:p>
        </p:txBody>
      </p:sp>
      <p:sp>
        <p:nvSpPr>
          <p:cNvPr id="45065" name="Rectangle 9"/>
          <p:cNvSpPr>
            <a:spLocks noChangeArrowheads="1"/>
          </p:cNvSpPr>
          <p:nvPr/>
        </p:nvSpPr>
        <p:spPr bwMode="auto">
          <a:xfrm>
            <a:off x="5715000" y="3041650"/>
            <a:ext cx="1533525" cy="831850"/>
          </a:xfrm>
          <a:prstGeom prst="rect">
            <a:avLst/>
          </a:prstGeom>
          <a:noFill/>
          <a:ln w="12700">
            <a:noFill/>
            <a:miter lim="800000"/>
            <a:headEnd/>
            <a:tailEnd/>
          </a:ln>
        </p:spPr>
        <p:txBody>
          <a:bodyPr wrap="none" lIns="90488" tIns="44450" rIns="90488" bIns="44450">
            <a:spAutoFit/>
          </a:bodyPr>
          <a:lstStyle/>
          <a:p>
            <a:pPr algn="ctr">
              <a:spcAft>
                <a:spcPct val="20000"/>
              </a:spcAft>
            </a:pPr>
            <a:r>
              <a:rPr lang="en-US" sz="2400" b="1">
                <a:latin typeface="Comic Sans MS" pitchFamily="66" charset="0"/>
              </a:rPr>
              <a:t>Presacral</a:t>
            </a:r>
            <a:endParaRPr lang="en-US" sz="2000" b="1">
              <a:latin typeface="Comic Sans MS" pitchFamily="66" charset="0"/>
            </a:endParaRPr>
          </a:p>
          <a:p>
            <a:pPr algn="ctr"/>
            <a:r>
              <a:rPr lang="en-US" sz="2000" b="1">
                <a:latin typeface="Comic Sans MS" pitchFamily="66" charset="0"/>
              </a:rPr>
              <a:t>1/15 (7%)</a:t>
            </a:r>
          </a:p>
        </p:txBody>
      </p:sp>
      <p:sp>
        <p:nvSpPr>
          <p:cNvPr id="45066" name="Rectangle 10"/>
          <p:cNvSpPr>
            <a:spLocks noChangeArrowheads="1"/>
          </p:cNvSpPr>
          <p:nvPr/>
        </p:nvSpPr>
        <p:spPr bwMode="auto">
          <a:xfrm>
            <a:off x="533400" y="4725988"/>
            <a:ext cx="2138363" cy="831850"/>
          </a:xfrm>
          <a:prstGeom prst="rect">
            <a:avLst/>
          </a:prstGeom>
          <a:noFill/>
          <a:ln w="12700">
            <a:noFill/>
            <a:miter lim="800000"/>
            <a:headEnd/>
            <a:tailEnd/>
          </a:ln>
        </p:spPr>
        <p:txBody>
          <a:bodyPr wrap="none" lIns="90488" tIns="44450" rIns="90488" bIns="44450">
            <a:spAutoFit/>
          </a:bodyPr>
          <a:lstStyle/>
          <a:p>
            <a:pPr algn="ctr">
              <a:spcAft>
                <a:spcPct val="20000"/>
              </a:spcAft>
            </a:pPr>
            <a:r>
              <a:rPr lang="en-US" sz="2400" b="1">
                <a:solidFill>
                  <a:srgbClr val="492FB7"/>
                </a:solidFill>
                <a:latin typeface="Comic Sans MS" pitchFamily="66" charset="0"/>
              </a:rPr>
              <a:t>External iliac</a:t>
            </a:r>
          </a:p>
          <a:p>
            <a:pPr algn="ctr"/>
            <a:r>
              <a:rPr lang="en-US" sz="2000" b="1">
                <a:solidFill>
                  <a:srgbClr val="492FB7"/>
                </a:solidFill>
                <a:latin typeface="Comic Sans MS" pitchFamily="66" charset="0"/>
              </a:rPr>
              <a:t>4/15 (27%)</a:t>
            </a:r>
          </a:p>
        </p:txBody>
      </p:sp>
      <p:sp>
        <p:nvSpPr>
          <p:cNvPr id="45067" name="Rectangle 11"/>
          <p:cNvSpPr>
            <a:spLocks noChangeArrowheads="1"/>
          </p:cNvSpPr>
          <p:nvPr/>
        </p:nvSpPr>
        <p:spPr bwMode="auto">
          <a:xfrm>
            <a:off x="5616575" y="4303713"/>
            <a:ext cx="2721900" cy="1271630"/>
          </a:xfrm>
          <a:prstGeom prst="rect">
            <a:avLst/>
          </a:prstGeom>
          <a:noFill/>
          <a:ln w="12700">
            <a:noFill/>
            <a:miter lim="800000"/>
            <a:headEnd/>
            <a:tailEnd/>
          </a:ln>
        </p:spPr>
        <p:txBody>
          <a:bodyPr wrap="none" lIns="90488" tIns="44450" rIns="90488" bIns="44450">
            <a:spAutoFit/>
          </a:bodyPr>
          <a:lstStyle/>
          <a:p>
            <a:pPr algn="ctr">
              <a:spcAft>
                <a:spcPct val="20000"/>
              </a:spcAft>
            </a:pPr>
            <a:r>
              <a:rPr lang="en-US" sz="2400" b="1" dirty="0" err="1">
                <a:solidFill>
                  <a:srgbClr val="492FB7"/>
                </a:solidFill>
                <a:latin typeface="Comic Sans MS" pitchFamily="66" charset="0"/>
              </a:rPr>
              <a:t>Obturator</a:t>
            </a:r>
            <a:endParaRPr lang="en-US" sz="2400" b="1" dirty="0">
              <a:solidFill>
                <a:srgbClr val="492FB7"/>
              </a:solidFill>
              <a:latin typeface="Comic Sans MS" pitchFamily="66" charset="0"/>
            </a:endParaRPr>
          </a:p>
          <a:p>
            <a:pPr algn="ctr">
              <a:spcAft>
                <a:spcPct val="20000"/>
              </a:spcAft>
            </a:pPr>
            <a:r>
              <a:rPr lang="en-US" sz="2000" b="1" dirty="0">
                <a:solidFill>
                  <a:srgbClr val="492FB7"/>
                </a:solidFill>
                <a:latin typeface="Comic Sans MS" pitchFamily="66" charset="0"/>
              </a:rPr>
              <a:t>Superf.11/15 </a:t>
            </a:r>
            <a:r>
              <a:rPr lang="en-US" sz="2000" b="1" dirty="0">
                <a:solidFill>
                  <a:srgbClr val="FF0000"/>
                </a:solidFill>
                <a:latin typeface="Comic Sans MS" pitchFamily="66" charset="0"/>
              </a:rPr>
              <a:t>(73</a:t>
            </a:r>
            <a:r>
              <a:rPr lang="en-US" sz="2000" b="1" dirty="0">
                <a:solidFill>
                  <a:srgbClr val="492FB7"/>
                </a:solidFill>
                <a:latin typeface="Comic Sans MS" pitchFamily="66" charset="0"/>
              </a:rPr>
              <a:t>%)</a:t>
            </a:r>
          </a:p>
          <a:p>
            <a:pPr algn="ctr">
              <a:lnSpc>
                <a:spcPct val="20000"/>
              </a:lnSpc>
            </a:pPr>
            <a:endParaRPr lang="en-US" sz="2000" b="1" dirty="0">
              <a:solidFill>
                <a:srgbClr val="492FB7"/>
              </a:solidFill>
              <a:latin typeface="Comic Sans MS" pitchFamily="66" charset="0"/>
            </a:endParaRPr>
          </a:p>
          <a:p>
            <a:pPr algn="ctr"/>
            <a:r>
              <a:rPr lang="en-US" sz="2000" b="1" dirty="0">
                <a:solidFill>
                  <a:srgbClr val="492FB7"/>
                </a:solidFill>
                <a:latin typeface="Comic Sans MS" pitchFamily="66" charset="0"/>
              </a:rPr>
              <a:t>Deep 1/15 (7%)</a:t>
            </a:r>
          </a:p>
        </p:txBody>
      </p:sp>
      <p:sp>
        <p:nvSpPr>
          <p:cNvPr id="45068" name="Rectangle 12"/>
          <p:cNvSpPr>
            <a:spLocks noChangeArrowheads="1"/>
          </p:cNvSpPr>
          <p:nvPr/>
        </p:nvSpPr>
        <p:spPr bwMode="auto">
          <a:xfrm>
            <a:off x="531813" y="234950"/>
            <a:ext cx="8143256" cy="1136208"/>
          </a:xfrm>
          <a:prstGeom prst="rect">
            <a:avLst/>
          </a:prstGeom>
          <a:noFill/>
          <a:ln w="12700">
            <a:noFill/>
            <a:miter lim="800000"/>
            <a:headEnd/>
            <a:tailEnd/>
          </a:ln>
        </p:spPr>
        <p:txBody>
          <a:bodyPr wrap="none" lIns="90488" tIns="44450" rIns="90488" bIns="44450">
            <a:spAutoFit/>
          </a:bodyPr>
          <a:lstStyle/>
          <a:p>
            <a:pPr algn="ctr"/>
            <a:r>
              <a:rPr lang="en-US" sz="3400" dirty="0">
                <a:latin typeface="Comic Sans MS" pitchFamily="66" charset="0"/>
              </a:rPr>
              <a:t>Distribution of pelvic node metastases </a:t>
            </a:r>
          </a:p>
          <a:p>
            <a:pPr algn="ctr"/>
            <a:r>
              <a:rPr lang="en-US" sz="3400" dirty="0">
                <a:latin typeface="Comic Sans MS" pitchFamily="66" charset="0"/>
              </a:rPr>
              <a:t>in endometrial cancer </a:t>
            </a:r>
          </a:p>
        </p:txBody>
      </p:sp>
      <p:sp>
        <p:nvSpPr>
          <p:cNvPr id="445453" name="Text Box 13"/>
          <p:cNvSpPr txBox="1">
            <a:spLocks noChangeArrowheads="1"/>
          </p:cNvSpPr>
          <p:nvPr/>
        </p:nvSpPr>
        <p:spPr bwMode="auto">
          <a:xfrm>
            <a:off x="3046413" y="6450013"/>
            <a:ext cx="3802062" cy="488950"/>
          </a:xfrm>
          <a:prstGeom prst="rect">
            <a:avLst/>
          </a:prstGeom>
          <a:noFill/>
          <a:ln w="9525">
            <a:noFill/>
            <a:miter lim="800000"/>
            <a:headEnd/>
            <a:tailEnd/>
          </a:ln>
          <a:effectLst/>
        </p:spPr>
        <p:txBody>
          <a:bodyPr wrap="none">
            <a:spAutoFit/>
          </a:bodyPr>
          <a:lstStyle/>
          <a:p>
            <a:pPr>
              <a:defRPr/>
            </a:pPr>
            <a:r>
              <a:rPr lang="en-US" sz="2600" i="1">
                <a:solidFill>
                  <a:srgbClr val="FFFF00"/>
                </a:solidFill>
                <a:effectLst>
                  <a:outerShdw blurRad="38100" dist="38100" dir="2700000" algn="tl">
                    <a:srgbClr val="000000"/>
                  </a:outerShdw>
                </a:effectLst>
                <a:latin typeface="Book Antiqua" pitchFamily="18" charset="0"/>
              </a:rPr>
              <a:t>Int J Gynecol Cancer, 1998</a:t>
            </a:r>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576263" y="476250"/>
            <a:ext cx="8143875" cy="838200"/>
          </a:xfrm>
          <a:prstGeom prst="rect">
            <a:avLst/>
          </a:prstGeom>
          <a:noFill/>
          <a:ln w="9525">
            <a:noFill/>
            <a:miter lim="800000"/>
            <a:headEnd/>
            <a:tailEnd/>
          </a:ln>
        </p:spPr>
        <p:txBody>
          <a:bodyPr anchor="ctr"/>
          <a:lstStyle/>
          <a:p>
            <a:pPr algn="ctr"/>
            <a:endParaRPr lang="en-US" sz="3200" dirty="0">
              <a:solidFill>
                <a:schemeClr val="tx2"/>
              </a:solidFill>
              <a:latin typeface="Arial" charset="0"/>
            </a:endParaRPr>
          </a:p>
        </p:txBody>
      </p:sp>
      <p:sp>
        <p:nvSpPr>
          <p:cNvPr id="43011" name="Rectangle 3"/>
          <p:cNvSpPr>
            <a:spLocks noChangeArrowheads="1"/>
          </p:cNvSpPr>
          <p:nvPr/>
        </p:nvSpPr>
        <p:spPr bwMode="auto">
          <a:xfrm>
            <a:off x="457200" y="0"/>
            <a:ext cx="7864475" cy="6172200"/>
          </a:xfrm>
          <a:prstGeom prst="rect">
            <a:avLst/>
          </a:prstGeom>
          <a:noFill/>
          <a:ln w="9525">
            <a:noFill/>
            <a:miter lim="800000"/>
            <a:headEnd/>
            <a:tailEnd/>
          </a:ln>
        </p:spPr>
        <p:txBody>
          <a:bodyPr/>
          <a:lstStyle/>
          <a:p>
            <a:pPr algn="ctr">
              <a:spcBef>
                <a:spcPct val="50000"/>
              </a:spcBef>
              <a:defRPr/>
            </a:pPr>
            <a:endParaRPr lang="it-IT" sz="2400" b="1" dirty="0" smtClean="0">
              <a:effectLst>
                <a:outerShdw blurRad="38100" dist="38100" dir="2700000" algn="tl">
                  <a:srgbClr val="000000"/>
                </a:outerShdw>
              </a:effectLst>
              <a:latin typeface="Arial" charset="0"/>
            </a:endParaRPr>
          </a:p>
          <a:p>
            <a:pPr algn="ctr">
              <a:spcBef>
                <a:spcPct val="50000"/>
              </a:spcBef>
              <a:defRPr/>
            </a:pPr>
            <a:r>
              <a:rPr lang="it-IT" sz="2400" b="1" dirty="0" smtClean="0">
                <a:solidFill>
                  <a:srgbClr val="FF0000"/>
                </a:solidFill>
                <a:effectLst>
                  <a:outerShdw blurRad="38100" dist="38100" dir="2700000" algn="tl">
                    <a:srgbClr val="000000"/>
                  </a:outerShdw>
                </a:effectLst>
                <a:latin typeface="Arial" charset="0"/>
              </a:rPr>
              <a:t>Lymphnode Dissection</a:t>
            </a:r>
          </a:p>
          <a:p>
            <a:pPr algn="ctr">
              <a:spcBef>
                <a:spcPct val="50000"/>
              </a:spcBef>
              <a:defRPr/>
            </a:pPr>
            <a:endParaRPr lang="it-IT" sz="2400" b="1" dirty="0" smtClean="0">
              <a:solidFill>
                <a:srgbClr val="FF0000"/>
              </a:solidFill>
              <a:effectLst>
                <a:outerShdw blurRad="38100" dist="38100" dir="2700000" algn="tl">
                  <a:srgbClr val="000000"/>
                </a:outerShdw>
              </a:effectLst>
              <a:latin typeface="Arial" charset="0"/>
            </a:endParaRPr>
          </a:p>
          <a:p>
            <a:pPr marL="742950" lvl="1" indent="-285750" eaLnBrk="1" hangingPunct="1">
              <a:spcBef>
                <a:spcPct val="20000"/>
              </a:spcBef>
              <a:buSzPct val="100000"/>
              <a:buFontTx/>
              <a:buChar char="–"/>
            </a:pPr>
            <a:r>
              <a:rPr lang="en-US" sz="2800" b="1" dirty="0" smtClean="0">
                <a:latin typeface="Arial" charset="0"/>
              </a:rPr>
              <a:t>All</a:t>
            </a:r>
            <a:r>
              <a:rPr lang="en-US" sz="2800" b="1" dirty="0" smtClean="0">
                <a:solidFill>
                  <a:srgbClr val="FF0000"/>
                </a:solidFill>
                <a:latin typeface="Arial" charset="0"/>
              </a:rPr>
              <a:t> </a:t>
            </a:r>
            <a:r>
              <a:rPr lang="en-US" sz="2800" b="1" dirty="0">
                <a:latin typeface="Arial" charset="0"/>
              </a:rPr>
              <a:t>Grade 3</a:t>
            </a:r>
          </a:p>
          <a:p>
            <a:pPr marL="742950" lvl="1" indent="-285750" eaLnBrk="1" hangingPunct="1">
              <a:spcBef>
                <a:spcPct val="20000"/>
              </a:spcBef>
              <a:buSzPct val="100000"/>
              <a:buFontTx/>
              <a:buChar char="–"/>
            </a:pPr>
            <a:r>
              <a:rPr lang="en-US" sz="2800" b="1" dirty="0">
                <a:latin typeface="Arial" charset="0"/>
              </a:rPr>
              <a:t>Any &gt; 50% </a:t>
            </a:r>
            <a:r>
              <a:rPr lang="en-US" sz="2800" b="1" dirty="0" err="1">
                <a:latin typeface="Arial" charset="0"/>
              </a:rPr>
              <a:t>myometrial</a:t>
            </a:r>
            <a:r>
              <a:rPr lang="en-US" sz="2800" b="1" dirty="0">
                <a:latin typeface="Arial" charset="0"/>
              </a:rPr>
              <a:t> invasion</a:t>
            </a:r>
          </a:p>
          <a:p>
            <a:pPr marL="742950" lvl="1" indent="-285750" eaLnBrk="1" hangingPunct="1">
              <a:spcBef>
                <a:spcPct val="20000"/>
              </a:spcBef>
              <a:buSzPct val="100000"/>
              <a:buFontTx/>
              <a:buChar char="–"/>
            </a:pPr>
            <a:r>
              <a:rPr lang="en-US" sz="2800" b="1" dirty="0">
                <a:latin typeface="Arial" charset="0"/>
              </a:rPr>
              <a:t>Any &gt;2 cm tumor diameter</a:t>
            </a:r>
          </a:p>
          <a:p>
            <a:pPr marL="742950" lvl="1" indent="-285750" eaLnBrk="1" hangingPunct="1">
              <a:spcBef>
                <a:spcPct val="20000"/>
              </a:spcBef>
              <a:buSzPct val="100000"/>
              <a:buFontTx/>
              <a:buChar char="–"/>
            </a:pPr>
            <a:r>
              <a:rPr lang="en-US" sz="2800" b="1" dirty="0">
                <a:latin typeface="Arial" charset="0"/>
              </a:rPr>
              <a:t>All Serous/clear cell </a:t>
            </a:r>
            <a:r>
              <a:rPr lang="en-US" sz="2800" b="1" dirty="0" smtClean="0">
                <a:latin typeface="Arial" charset="0"/>
              </a:rPr>
              <a:t>subtype </a:t>
            </a:r>
            <a:endParaRPr lang="en-US" sz="2800" b="1" dirty="0"/>
          </a:p>
          <a:p>
            <a:pPr marL="742950" lvl="1" indent="-285750" eaLnBrk="1" hangingPunct="1">
              <a:spcBef>
                <a:spcPct val="20000"/>
              </a:spcBef>
              <a:buSzPct val="100000"/>
              <a:buFontTx/>
              <a:buChar char="–"/>
            </a:pPr>
            <a:r>
              <a:rPr lang="en-US" sz="2800" b="1" dirty="0">
                <a:latin typeface="Arial" charset="0"/>
              </a:rPr>
              <a:t>Pre operative assessment of advanced disease (gross cervical or </a:t>
            </a:r>
            <a:r>
              <a:rPr lang="en-US" sz="2800" b="1" dirty="0" smtClean="0">
                <a:latin typeface="Arial" charset="0"/>
              </a:rPr>
              <a:t>vaginal tumor)</a:t>
            </a:r>
            <a:endParaRPr lang="en-US" sz="2800" b="1" dirty="0">
              <a:latin typeface="Arial" charset="0"/>
            </a:endParaRPr>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533400" y="1363295"/>
            <a:ext cx="83058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effectLst/>
                <a:latin typeface="Trebuchet MS" pitchFamily="34" charset="0"/>
                <a:cs typeface="Arial" pitchFamily="34" charset="0"/>
              </a:rPr>
              <a:t>Pelvic Lymphadenectomy</a:t>
            </a:r>
            <a:endParaRPr kumimoji="0" lang="el-GR" sz="28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800" b="1" i="0" u="none" strike="noStrike" cap="none" normalizeH="0" baseline="0" dirty="0" smtClean="0">
                <a:ln>
                  <a:noFill/>
                </a:ln>
                <a:effectLst/>
                <a:latin typeface="Trebuchet MS" pitchFamily="34" charset="0"/>
                <a:cs typeface="Arial" pitchFamily="34" charset="0"/>
              </a:rPr>
              <a:t>No preoperative scan is able to detect micrometastases in lymph nodes,</a:t>
            </a:r>
            <a:endParaRPr kumimoji="0" lang="en-US" sz="2800" b="1" i="0" u="none" strike="noStrike" cap="none" normalizeH="0" baseline="0" dirty="0" smtClean="0">
              <a:ln>
                <a:noFill/>
              </a:ln>
              <a:effectLst/>
              <a:latin typeface="Trebuchet MS"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effectLst/>
              <a:latin typeface="Trebuchet MS"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800" b="1" i="0" u="none" strike="noStrike" cap="none" normalizeH="0" baseline="0" dirty="0" smtClean="0">
                <a:ln>
                  <a:noFill/>
                </a:ln>
                <a:effectLst/>
                <a:latin typeface="Trebuchet MS" pitchFamily="34" charset="0"/>
                <a:cs typeface="Arial" pitchFamily="34" charset="0"/>
              </a:rPr>
              <a:t> if accurate surgical staging is to be obtained, then full pelvic lymphadenectomy should be performed </a:t>
            </a:r>
            <a:endParaRPr kumimoji="0" lang="en-US" sz="2800" b="1" i="0" u="none" strike="noStrike" cap="none" normalizeH="0" baseline="0" dirty="0" smtClean="0">
              <a:ln>
                <a:noFill/>
              </a:ln>
              <a:effectLst/>
              <a:latin typeface="Trebuchet MS"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800" b="1" i="0" u="none" strike="noStrike" cap="none" normalizeH="0" baseline="0" dirty="0" smtClean="0">
                <a:ln>
                  <a:noFill/>
                </a:ln>
                <a:effectLst/>
                <a:latin typeface="Trebuchet MS" pitchFamily="34" charset="0"/>
                <a:cs typeface="Arial" pitchFamily="34" charset="0"/>
              </a:rPr>
              <a:t>on all patients who meet the criteria in </a:t>
            </a:r>
            <a:r>
              <a:rPr kumimoji="0" lang="en-US" sz="2800" b="1" i="0" u="none" strike="noStrike" cap="none" normalizeH="0" baseline="0" dirty="0" smtClean="0">
                <a:ln>
                  <a:noFill/>
                </a:ln>
                <a:effectLst/>
                <a:latin typeface="Trebuchet MS" pitchFamily="34" charset="0"/>
                <a:cs typeface="Arial" pitchFamily="34" charset="0"/>
              </a:rPr>
              <a:t>   </a:t>
            </a:r>
            <a:r>
              <a:rPr kumimoji="0" lang="el-GR" sz="2800" b="1" i="0" u="none" strike="noStrike" cap="none" normalizeH="0" baseline="0" dirty="0" smtClean="0">
                <a:ln>
                  <a:noFill/>
                </a:ln>
                <a:effectLst/>
                <a:latin typeface="Trebuchet MS" pitchFamily="34" charset="0"/>
                <a:cs typeface="Arial" pitchFamily="34" charset="0"/>
              </a:rPr>
              <a:t> </a:t>
            </a:r>
            <a:endParaRPr kumimoji="0" lang="en-US" sz="2800" b="1" i="0" u="none" strike="noStrike" cap="none" normalizeH="0" baseline="0" dirty="0" smtClean="0">
              <a:ln>
                <a:noFill/>
              </a:ln>
              <a:effectLst/>
              <a:latin typeface="Trebuchet MS"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800" b="1" dirty="0" smtClean="0">
              <a:latin typeface="Trebuchet MS"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800" b="1" i="0" u="none" strike="noStrike" cap="none" normalizeH="0" baseline="0" dirty="0" smtClean="0">
                <a:ln>
                  <a:noFill/>
                </a:ln>
                <a:effectLst/>
                <a:latin typeface="Trebuchet MS" pitchFamily="34" charset="0"/>
                <a:cs typeface="Arial" pitchFamily="34" charset="0"/>
              </a:rPr>
              <a:t>Sampling will only lead to inaccurate information</a:t>
            </a:r>
            <a:endParaRPr kumimoji="0" lang="en-US" sz="2800" b="1" i="0" u="none" strike="noStrike" cap="none" normalizeH="0" baseline="0" dirty="0" smtClean="0">
              <a:ln>
                <a:noFill/>
              </a:ln>
              <a:effectLst/>
              <a:latin typeface="Trebuchet MS"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Text Box 2"/>
          <p:cNvSpPr txBox="1">
            <a:spLocks noChangeArrowheads="1"/>
          </p:cNvSpPr>
          <p:nvPr/>
        </p:nvSpPr>
        <p:spPr bwMode="auto">
          <a:xfrm>
            <a:off x="107950" y="420688"/>
            <a:ext cx="5184775" cy="1004887"/>
          </a:xfrm>
          <a:prstGeom prst="rect">
            <a:avLst/>
          </a:prstGeom>
          <a:noFill/>
          <a:ln w="9525">
            <a:noFill/>
            <a:miter lim="800000"/>
            <a:headEnd/>
            <a:tailEnd/>
          </a:ln>
          <a:effectLst/>
        </p:spPr>
        <p:txBody>
          <a:bodyPr>
            <a:spAutoFit/>
          </a:bodyPr>
          <a:lstStyle/>
          <a:p>
            <a:pPr algn="ctr" eaLnBrk="1" hangingPunct="1">
              <a:spcBef>
                <a:spcPct val="50000"/>
              </a:spcBef>
              <a:defRPr/>
            </a:pPr>
            <a:r>
              <a:rPr lang="it-IT" sz="2400" b="1" dirty="0">
                <a:solidFill>
                  <a:srgbClr val="FF0000"/>
                </a:solidFill>
                <a:effectLst>
                  <a:outerShdw blurRad="38100" dist="38100" dir="2700000" algn="tl">
                    <a:srgbClr val="000000"/>
                  </a:outerShdw>
                </a:effectLst>
                <a:latin typeface="Arial" charset="0"/>
              </a:rPr>
              <a:t>Lymphnode Dissection</a:t>
            </a:r>
          </a:p>
          <a:p>
            <a:pPr algn="ctr" eaLnBrk="1" hangingPunct="1">
              <a:spcBef>
                <a:spcPct val="50000"/>
              </a:spcBef>
              <a:defRPr/>
            </a:pPr>
            <a:endParaRPr lang="it-IT" sz="2400" b="1" dirty="0">
              <a:solidFill>
                <a:srgbClr val="FF0000"/>
              </a:solidFill>
              <a:effectLst>
                <a:outerShdw blurRad="38100" dist="38100" dir="2700000" algn="tl">
                  <a:srgbClr val="000000"/>
                </a:outerShdw>
              </a:effectLst>
              <a:latin typeface="Arial" charset="0"/>
            </a:endParaRPr>
          </a:p>
        </p:txBody>
      </p:sp>
      <p:sp>
        <p:nvSpPr>
          <p:cNvPr id="444419" name="Text Box 3"/>
          <p:cNvSpPr txBox="1">
            <a:spLocks noChangeArrowheads="1"/>
          </p:cNvSpPr>
          <p:nvPr/>
        </p:nvSpPr>
        <p:spPr bwMode="auto">
          <a:xfrm>
            <a:off x="395288" y="1341438"/>
            <a:ext cx="4968875" cy="4524315"/>
          </a:xfrm>
          <a:prstGeom prst="rect">
            <a:avLst/>
          </a:prstGeom>
          <a:noFill/>
          <a:ln w="9525">
            <a:noFill/>
            <a:miter lim="800000"/>
            <a:headEnd/>
            <a:tailEnd/>
          </a:ln>
          <a:effectLst/>
        </p:spPr>
        <p:txBody>
          <a:bodyPr>
            <a:spAutoFit/>
          </a:bodyPr>
          <a:lstStyle/>
          <a:p>
            <a:pPr eaLnBrk="1" hangingPunct="1">
              <a:spcBef>
                <a:spcPct val="50000"/>
              </a:spcBef>
              <a:buFont typeface="Wingdings" pitchFamily="2" charset="2"/>
              <a:buChar char="Ø"/>
              <a:defRPr/>
            </a:pPr>
            <a:r>
              <a:rPr lang="it-IT" sz="2400" b="1" dirty="0">
                <a:effectLst>
                  <a:outerShdw blurRad="38100" dist="38100" dir="2700000" algn="tl">
                    <a:srgbClr val="000000"/>
                  </a:outerShdw>
                </a:effectLst>
                <a:latin typeface="Arial" charset="0"/>
              </a:rPr>
              <a:t> </a:t>
            </a:r>
            <a:r>
              <a:rPr lang="it-IT" sz="2400" b="1" dirty="0">
                <a:solidFill>
                  <a:schemeClr val="folHlink"/>
                </a:solidFill>
                <a:effectLst>
                  <a:outerShdw blurRad="38100" dist="38100" dir="2700000" algn="tl">
                    <a:srgbClr val="000000"/>
                  </a:outerShdw>
                </a:effectLst>
                <a:latin typeface="Arial" charset="0"/>
              </a:rPr>
              <a:t>Inaccurate LN </a:t>
            </a:r>
            <a:r>
              <a:rPr lang="it-IT" sz="2400" b="1" dirty="0">
                <a:solidFill>
                  <a:srgbClr val="FF0000"/>
                </a:solidFill>
                <a:effectLst>
                  <a:outerShdw blurRad="38100" dist="38100" dir="2700000" algn="tl">
                    <a:srgbClr val="000000"/>
                  </a:outerShdw>
                </a:effectLst>
                <a:latin typeface="Arial" charset="0"/>
              </a:rPr>
              <a:t>palpation cannot substitute </a:t>
            </a:r>
            <a:r>
              <a:rPr lang="it-IT" sz="2400" b="1" dirty="0">
                <a:solidFill>
                  <a:schemeClr val="folHlink"/>
                </a:solidFill>
                <a:effectLst>
                  <a:outerShdw blurRad="38100" dist="38100" dir="2700000" algn="tl">
                    <a:srgbClr val="000000"/>
                  </a:outerShdw>
                </a:effectLst>
                <a:latin typeface="Arial" charset="0"/>
              </a:rPr>
              <a:t>the histopathology report</a:t>
            </a:r>
            <a:endParaRPr lang="it-IT" sz="2400" b="1" dirty="0">
              <a:effectLst>
                <a:outerShdw blurRad="38100" dist="38100" dir="2700000" algn="tl">
                  <a:srgbClr val="000000"/>
                </a:outerShdw>
              </a:effectLst>
              <a:latin typeface="Arial" charset="0"/>
            </a:endParaRPr>
          </a:p>
          <a:p>
            <a:pPr eaLnBrk="1" hangingPunct="1">
              <a:spcBef>
                <a:spcPct val="50000"/>
              </a:spcBef>
              <a:buFont typeface="Wingdings" pitchFamily="2" charset="2"/>
              <a:buChar char="Ø"/>
              <a:defRPr/>
            </a:pPr>
            <a:r>
              <a:rPr lang="it-IT" sz="2400" b="1" dirty="0">
                <a:effectLst>
                  <a:outerShdw blurRad="38100" dist="38100" dir="2700000" algn="tl">
                    <a:srgbClr val="000000"/>
                  </a:outerShdw>
                </a:effectLst>
                <a:latin typeface="Arial" charset="0"/>
              </a:rPr>
              <a:t> </a:t>
            </a:r>
            <a:r>
              <a:rPr lang="it-IT" sz="2400" b="1" dirty="0">
                <a:solidFill>
                  <a:schemeClr val="folHlink"/>
                </a:solidFill>
                <a:effectLst>
                  <a:outerShdw blurRad="38100" dist="38100" dir="2700000" algn="tl">
                    <a:srgbClr val="000000"/>
                  </a:outerShdw>
                </a:effectLst>
                <a:latin typeface="Arial" charset="0"/>
              </a:rPr>
              <a:t>Pre-operatory </a:t>
            </a:r>
            <a:r>
              <a:rPr lang="it-IT" sz="2400" b="1" dirty="0">
                <a:effectLst>
                  <a:outerShdw blurRad="38100" dist="38100" dir="2700000" algn="tl">
                    <a:srgbClr val="000000"/>
                  </a:outerShdw>
                </a:effectLst>
                <a:latin typeface="Arial" charset="0"/>
              </a:rPr>
              <a:t> Grading</a:t>
            </a:r>
            <a:r>
              <a:rPr lang="it-IT" sz="2400" b="1" dirty="0">
                <a:solidFill>
                  <a:schemeClr val="folHlink"/>
                </a:solidFill>
                <a:effectLst>
                  <a:outerShdw blurRad="38100" dist="38100" dir="2700000" algn="tl">
                    <a:srgbClr val="000000"/>
                  </a:outerShdw>
                </a:effectLst>
                <a:latin typeface="Arial" charset="0"/>
              </a:rPr>
              <a:t> and </a:t>
            </a:r>
            <a:r>
              <a:rPr lang="it-IT" sz="2400" b="1" dirty="0">
                <a:effectLst>
                  <a:outerShdw blurRad="38100" dist="38100" dir="2700000" algn="tl">
                    <a:srgbClr val="000000"/>
                  </a:outerShdw>
                </a:effectLst>
                <a:latin typeface="Arial" charset="0"/>
              </a:rPr>
              <a:t>macroscopic</a:t>
            </a:r>
            <a:r>
              <a:rPr lang="it-IT" sz="2400" b="1" dirty="0">
                <a:solidFill>
                  <a:schemeClr val="folHlink"/>
                </a:solidFill>
                <a:effectLst>
                  <a:outerShdw blurRad="38100" dist="38100" dir="2700000" algn="tl">
                    <a:srgbClr val="000000"/>
                  </a:outerShdw>
                </a:effectLst>
                <a:latin typeface="Arial" charset="0"/>
              </a:rPr>
              <a:t> judgement of </a:t>
            </a:r>
            <a:r>
              <a:rPr lang="it-IT" sz="2400" b="1" dirty="0">
                <a:effectLst>
                  <a:outerShdw blurRad="38100" dist="38100" dir="2700000" algn="tl">
                    <a:srgbClr val="000000"/>
                  </a:outerShdw>
                </a:effectLst>
                <a:latin typeface="Arial" charset="0"/>
              </a:rPr>
              <a:t>depth</a:t>
            </a:r>
            <a:r>
              <a:rPr lang="it-IT" sz="2400" b="1" dirty="0">
                <a:solidFill>
                  <a:schemeClr val="folHlink"/>
                </a:solidFill>
                <a:effectLst>
                  <a:outerShdw blurRad="38100" dist="38100" dir="2700000" algn="tl">
                    <a:srgbClr val="000000"/>
                  </a:outerShdw>
                </a:effectLst>
                <a:latin typeface="Arial" charset="0"/>
              </a:rPr>
              <a:t> of Myometrial Invasion</a:t>
            </a:r>
            <a:r>
              <a:rPr lang="it-IT" sz="2400" b="1" dirty="0">
                <a:effectLst>
                  <a:outerShdw blurRad="38100" dist="38100" dir="2700000" algn="tl">
                    <a:srgbClr val="000000"/>
                  </a:outerShdw>
                </a:effectLst>
                <a:latin typeface="Arial" charset="0"/>
              </a:rPr>
              <a:t> are not </a:t>
            </a:r>
            <a:r>
              <a:rPr lang="it-IT" sz="2400" b="1" dirty="0">
                <a:solidFill>
                  <a:schemeClr val="folHlink"/>
                </a:solidFill>
                <a:effectLst>
                  <a:outerShdw blurRad="38100" dist="38100" dir="2700000" algn="tl">
                    <a:srgbClr val="000000"/>
                  </a:outerShdw>
                </a:effectLst>
                <a:latin typeface="Arial" charset="0"/>
              </a:rPr>
              <a:t>sufficientely predictive of</a:t>
            </a:r>
            <a:r>
              <a:rPr lang="it-IT" sz="2400" b="1" dirty="0">
                <a:effectLst>
                  <a:outerShdw blurRad="38100" dist="38100" dir="2700000" algn="tl">
                    <a:srgbClr val="000000"/>
                  </a:outerShdw>
                </a:effectLst>
                <a:latin typeface="Arial" charset="0"/>
              </a:rPr>
              <a:t> positive lymph nodes</a:t>
            </a:r>
          </a:p>
          <a:p>
            <a:pPr eaLnBrk="1" hangingPunct="1">
              <a:spcBef>
                <a:spcPct val="50000"/>
              </a:spcBef>
              <a:buFont typeface="Wingdings" pitchFamily="2" charset="2"/>
              <a:buChar char="Ø"/>
              <a:defRPr/>
            </a:pPr>
            <a:r>
              <a:rPr lang="it-IT" sz="2400" b="1" dirty="0">
                <a:effectLst>
                  <a:outerShdw blurRad="38100" dist="38100" dir="2700000" algn="tl">
                    <a:srgbClr val="000000"/>
                  </a:outerShdw>
                </a:effectLst>
                <a:latin typeface="Arial" charset="0"/>
              </a:rPr>
              <a:t> 62% of patients with </a:t>
            </a:r>
            <a:r>
              <a:rPr lang="it-IT" sz="2400" b="1" dirty="0">
                <a:solidFill>
                  <a:schemeClr val="folHlink"/>
                </a:solidFill>
                <a:effectLst>
                  <a:outerShdw blurRad="38100" dist="38100" dir="2700000" algn="tl">
                    <a:srgbClr val="000000"/>
                  </a:outerShdw>
                </a:effectLst>
                <a:latin typeface="Arial" charset="0"/>
              </a:rPr>
              <a:t>positive</a:t>
            </a:r>
            <a:r>
              <a:rPr lang="it-IT" sz="2400" b="1" dirty="0">
                <a:effectLst>
                  <a:outerShdw blurRad="38100" dist="38100" dir="2700000" algn="tl">
                    <a:srgbClr val="000000"/>
                  </a:outerShdw>
                </a:effectLst>
                <a:latin typeface="Arial" charset="0"/>
              </a:rPr>
              <a:t> </a:t>
            </a:r>
            <a:r>
              <a:rPr lang="it-IT" sz="2400" b="1" dirty="0">
                <a:solidFill>
                  <a:schemeClr val="folHlink"/>
                </a:solidFill>
                <a:effectLst>
                  <a:outerShdw blurRad="38100" dist="38100" dir="2700000" algn="tl">
                    <a:srgbClr val="000000"/>
                  </a:outerShdw>
                </a:effectLst>
                <a:latin typeface="Arial" charset="0"/>
              </a:rPr>
              <a:t>pelvic nodes </a:t>
            </a:r>
            <a:r>
              <a:rPr lang="it-IT" sz="2400" b="1" dirty="0">
                <a:effectLst>
                  <a:outerShdw blurRad="38100" dist="38100" dir="2700000" algn="tl">
                    <a:srgbClr val="000000"/>
                  </a:outerShdw>
                </a:effectLst>
                <a:latin typeface="Arial" charset="0"/>
              </a:rPr>
              <a:t>have </a:t>
            </a:r>
            <a:r>
              <a:rPr lang="it-IT" sz="2400" b="1" dirty="0">
                <a:solidFill>
                  <a:schemeClr val="folHlink"/>
                </a:solidFill>
                <a:effectLst>
                  <a:outerShdw blurRad="38100" dist="38100" dir="2700000" algn="tl">
                    <a:srgbClr val="000000"/>
                  </a:outerShdw>
                </a:effectLst>
                <a:latin typeface="Arial" charset="0"/>
              </a:rPr>
              <a:t>metastatic para-aortic nodes</a:t>
            </a:r>
            <a:endParaRPr lang="it-IT" sz="2000" b="1" dirty="0">
              <a:solidFill>
                <a:schemeClr val="folHlink"/>
              </a:solidFill>
              <a:effectLst>
                <a:outerShdw blurRad="38100" dist="38100" dir="2700000" algn="tl">
                  <a:srgbClr val="000000"/>
                </a:outerShdw>
              </a:effectLst>
              <a:latin typeface="Arial" charset="0"/>
            </a:endParaRPr>
          </a:p>
        </p:txBody>
      </p:sp>
      <p:sp>
        <p:nvSpPr>
          <p:cNvPr id="444420" name="Rectangle 4"/>
          <p:cNvSpPr>
            <a:spLocks noChangeArrowheads="1"/>
          </p:cNvSpPr>
          <p:nvPr/>
        </p:nvSpPr>
        <p:spPr bwMode="auto">
          <a:xfrm>
            <a:off x="323850" y="333375"/>
            <a:ext cx="8208963" cy="647700"/>
          </a:xfrm>
          <a:prstGeom prst="rect">
            <a:avLst/>
          </a:prstGeom>
          <a:noFill/>
          <a:ln w="9525">
            <a:noFill/>
            <a:miter lim="800000"/>
            <a:headEnd/>
            <a:tailEnd/>
          </a:ln>
          <a:effectLst/>
        </p:spPr>
        <p:txBody>
          <a:bodyPr anchor="ctr"/>
          <a:lstStyle/>
          <a:p>
            <a:pPr algn="ctr" eaLnBrk="1" hangingPunct="1">
              <a:defRPr/>
            </a:pPr>
            <a:r>
              <a:rPr lang="it-IT" sz="3200" b="1">
                <a:solidFill>
                  <a:schemeClr val="tx2"/>
                </a:solidFill>
                <a:effectLst>
                  <a:outerShdw blurRad="38100" dist="38100" dir="2700000" algn="tl">
                    <a:srgbClr val="000000"/>
                  </a:outerShdw>
                </a:effectLst>
                <a:latin typeface="Times New Roman" pitchFamily="18" charset="0"/>
              </a:rPr>
              <a:t/>
            </a:r>
            <a:br>
              <a:rPr lang="it-IT" sz="3200" b="1">
                <a:solidFill>
                  <a:schemeClr val="tx2"/>
                </a:solidFill>
                <a:effectLst>
                  <a:outerShdw blurRad="38100" dist="38100" dir="2700000" algn="tl">
                    <a:srgbClr val="000000"/>
                  </a:outerShdw>
                </a:effectLst>
                <a:latin typeface="Times New Roman" pitchFamily="18" charset="0"/>
              </a:rPr>
            </a:br>
            <a:endParaRPr lang="it-IT" sz="3200" b="1" u="sng">
              <a:solidFill>
                <a:schemeClr val="folHlink"/>
              </a:solidFill>
              <a:effectLst>
                <a:outerShdw blurRad="38100" dist="38100" dir="2700000" algn="tl">
                  <a:srgbClr val="000000"/>
                </a:outerShdw>
              </a:effectLst>
              <a:latin typeface="Times New Roman" pitchFamily="18" charset="0"/>
            </a:endParaRPr>
          </a:p>
        </p:txBody>
      </p:sp>
      <p:sp>
        <p:nvSpPr>
          <p:cNvPr id="44037" name="Text Box 5"/>
          <p:cNvSpPr txBox="1">
            <a:spLocks noChangeArrowheads="1"/>
          </p:cNvSpPr>
          <p:nvPr/>
        </p:nvSpPr>
        <p:spPr bwMode="auto">
          <a:xfrm>
            <a:off x="-112713" y="6461125"/>
            <a:ext cx="7021513" cy="336550"/>
          </a:xfrm>
          <a:prstGeom prst="rect">
            <a:avLst/>
          </a:prstGeom>
          <a:noFill/>
          <a:ln w="9525">
            <a:noFill/>
            <a:miter lim="800000"/>
            <a:headEnd/>
            <a:tailEnd/>
          </a:ln>
        </p:spPr>
        <p:txBody>
          <a:bodyPr>
            <a:spAutoFit/>
          </a:bodyPr>
          <a:lstStyle/>
          <a:p>
            <a:pPr algn="r" eaLnBrk="1" hangingPunct="1">
              <a:spcBef>
                <a:spcPct val="50000"/>
              </a:spcBef>
            </a:pPr>
            <a:r>
              <a:rPr lang="it-IT" sz="1600">
                <a:solidFill>
                  <a:schemeClr val="hlink"/>
                </a:solidFill>
                <a:latin typeface="Arial" charset="0"/>
              </a:rPr>
              <a:t>Arango et al, Obstet Gynecol 2000;   Creasman et al, Cancer 1987</a:t>
            </a:r>
          </a:p>
        </p:txBody>
      </p:sp>
      <p:pic>
        <p:nvPicPr>
          <p:cNvPr id="44038" name="Picture 6" descr="filippiFossaOtt"/>
          <p:cNvPicPr>
            <a:picLocks noChangeAspect="1" noChangeArrowheads="1"/>
          </p:cNvPicPr>
          <p:nvPr/>
        </p:nvPicPr>
        <p:blipFill>
          <a:blip r:embed="rId2" cstate="print"/>
          <a:srcRect/>
          <a:stretch>
            <a:fillRect/>
          </a:stretch>
        </p:blipFill>
        <p:spPr bwMode="auto">
          <a:xfrm>
            <a:off x="5580063" y="3665538"/>
            <a:ext cx="3384550" cy="2535237"/>
          </a:xfrm>
          <a:prstGeom prst="rect">
            <a:avLst/>
          </a:prstGeom>
          <a:noFill/>
          <a:ln w="9525">
            <a:noFill/>
            <a:miter lim="800000"/>
            <a:headEnd/>
            <a:tailEnd/>
          </a:ln>
        </p:spPr>
      </p:pic>
      <p:pic>
        <p:nvPicPr>
          <p:cNvPr id="44039" name="Picture 7" descr="filippiFossOtt"/>
          <p:cNvPicPr>
            <a:picLocks noChangeAspect="1" noChangeArrowheads="1"/>
          </p:cNvPicPr>
          <p:nvPr/>
        </p:nvPicPr>
        <p:blipFill>
          <a:blip r:embed="rId3" cstate="print"/>
          <a:srcRect/>
          <a:stretch>
            <a:fillRect/>
          </a:stretch>
        </p:blipFill>
        <p:spPr bwMode="auto">
          <a:xfrm>
            <a:off x="5580063" y="727075"/>
            <a:ext cx="3365500" cy="2522538"/>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914400"/>
            <a:ext cx="7467600" cy="5262979"/>
          </a:xfrm>
          <a:prstGeom prst="rect">
            <a:avLst/>
          </a:prstGeom>
        </p:spPr>
        <p:txBody>
          <a:bodyPr wrap="square">
            <a:spAutoFit/>
          </a:bodyPr>
          <a:lstStyle/>
          <a:p>
            <a:r>
              <a:rPr lang="en-US" sz="2800" b="1" dirty="0" smtClean="0">
                <a:latin typeface="Arial" pitchFamily="34" charset="0"/>
                <a:cs typeface="Arial" pitchFamily="34" charset="0"/>
              </a:rPr>
              <a:t> </a:t>
            </a:r>
          </a:p>
          <a:p>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U</a:t>
            </a:r>
            <a:r>
              <a:rPr lang="el-GR" sz="2800" b="1" dirty="0" smtClean="0">
                <a:latin typeface="Arial" pitchFamily="34" charset="0"/>
                <a:cs typeface="Arial" pitchFamily="34" charset="0"/>
              </a:rPr>
              <a:t>sually</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patients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are elderly and obese</a:t>
            </a:r>
            <a:r>
              <a:rPr lang="en-US" sz="2800" b="1" dirty="0" smtClean="0">
                <a:latin typeface="Arial" pitchFamily="34" charset="0"/>
                <a:cs typeface="Arial" pitchFamily="34" charset="0"/>
              </a:rPr>
              <a:t> </a:t>
            </a:r>
          </a:p>
          <a:p>
            <a:r>
              <a:rPr lang="el-GR" sz="2800" b="1" dirty="0" smtClean="0">
                <a:latin typeface="Arial" pitchFamily="34" charset="0"/>
                <a:cs typeface="Arial" pitchFamily="34" charset="0"/>
              </a:rPr>
              <a:t>paraaortic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lymphadenectomy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significantly increases </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operating time</a:t>
            </a:r>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blood loss </a:t>
            </a:r>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increases postoperative morbidity</a:t>
            </a:r>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lower limb lymphedema</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endParaRPr lang="en-US" sz="2800" b="1" dirty="0">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685800" y="1027328"/>
            <a:ext cx="73152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Trebuchet MS" pitchFamily="34" charset="0"/>
                <a:cs typeface="Arial" pitchFamily="34" charset="0"/>
              </a:rPr>
              <a:t>The GOG data (63) suggested that patients with</a:t>
            </a:r>
            <a:r>
              <a:rPr lang="en-US" sz="2800" b="1" dirty="0" smtClean="0">
                <a:solidFill>
                  <a:srgbClr val="0A0905"/>
                </a:solidFill>
                <a:latin typeface="Trebuchet MS" pitchFamily="34" charset="0"/>
                <a:cs typeface="Arial" pitchFamily="34" charset="0"/>
              </a:rPr>
              <a:t> </a:t>
            </a:r>
            <a:r>
              <a:rPr kumimoji="0" lang="el-GR" sz="2800" b="1" i="0" u="none" strike="noStrike" cap="none" normalizeH="0" baseline="0" dirty="0" smtClean="0">
                <a:ln>
                  <a:noFill/>
                </a:ln>
                <a:solidFill>
                  <a:srgbClr val="0A0905"/>
                </a:solidFill>
                <a:effectLst/>
                <a:latin typeface="Trebuchet MS" pitchFamily="34" charset="0"/>
                <a:cs typeface="Arial" pitchFamily="34" charset="0"/>
              </a:rPr>
              <a:t>positive paraaortic nodes were likely to have:</a:t>
            </a: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1" i="0" u="none" strike="noStrike" cap="none" normalizeH="0" baseline="0" dirty="0" smtClean="0">
                <a:ln>
                  <a:noFill/>
                </a:ln>
                <a:solidFill>
                  <a:srgbClr val="0A0905"/>
                </a:solidFill>
                <a:effectLst/>
                <a:latin typeface="Trebuchet MS" pitchFamily="34" charset="0"/>
                <a:cs typeface="Arial" pitchFamily="34" charset="0"/>
              </a:rPr>
              <a:t>grossly positive pelvic nodes</a:t>
            </a:r>
            <a:r>
              <a:rPr kumimoji="0" lang="el-GR" sz="2800" b="1" i="0" u="none" strike="noStrike" cap="none" normalizeH="0" baseline="0" dirty="0" smtClean="0">
                <a:ln>
                  <a:noFill/>
                </a:ln>
                <a:solidFill>
                  <a:srgbClr val="0A0905"/>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1" i="0" u="none" strike="noStrike" cap="none" normalizeH="0" baseline="0" dirty="0" smtClean="0">
                <a:ln>
                  <a:noFill/>
                </a:ln>
                <a:solidFill>
                  <a:srgbClr val="0A0905"/>
                </a:solidFill>
                <a:effectLst/>
                <a:latin typeface="Trebuchet MS" pitchFamily="34" charset="0"/>
                <a:cs typeface="Arial" pitchFamily="34" charset="0"/>
              </a:rPr>
              <a:t>grossly positive adnexae</a:t>
            </a:r>
            <a:r>
              <a:rPr kumimoji="0" lang="el-GR" sz="2800" b="1" i="0" u="none" strike="noStrike" cap="none" normalizeH="0" baseline="0" dirty="0" smtClean="0">
                <a:ln>
                  <a:noFill/>
                </a:ln>
                <a:solidFill>
                  <a:srgbClr val="0A0905"/>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800" b="1" i="0" u="none" strike="noStrike" cap="none" normalizeH="0" baseline="0" dirty="0" smtClean="0">
                <a:ln>
                  <a:noFill/>
                </a:ln>
                <a:solidFill>
                  <a:srgbClr val="0A0905"/>
                </a:solidFill>
                <a:effectLst/>
                <a:latin typeface="Trebuchet MS" pitchFamily="34" charset="0"/>
                <a:cs typeface="Arial" pitchFamily="34" charset="0"/>
              </a:rPr>
              <a:t>grade 2 or 3 lesions </a:t>
            </a:r>
            <a:endParaRPr kumimoji="0" lang="en-US" sz="2800" b="1" i="0" u="none" strike="noStrike" cap="none" normalizeH="0" baseline="0" dirty="0" smtClean="0">
              <a:ln>
                <a:noFill/>
              </a:ln>
              <a:solidFill>
                <a:srgbClr val="0A0905"/>
              </a:solidFill>
              <a:effectLst/>
              <a:latin typeface="Trebuchet MS" pitchFamily="34" charset="0"/>
              <a:cs typeface="Arial" pitchFamily="34" charset="0"/>
            </a:endParaRPr>
          </a:p>
          <a:p>
            <a:pPr lvl="0" eaLnBrk="0" fontAlgn="base" hangingPunct="0">
              <a:spcBef>
                <a:spcPct val="0"/>
              </a:spcBef>
              <a:spcAft>
                <a:spcPct val="0"/>
              </a:spcAft>
              <a:buFontTx/>
              <a:buChar char="•"/>
            </a:pPr>
            <a:r>
              <a:rPr kumimoji="0" lang="el-GR" sz="2800" b="1" i="0" u="none" strike="noStrike" cap="none" normalizeH="0" baseline="0" dirty="0" smtClean="0">
                <a:ln>
                  <a:noFill/>
                </a:ln>
                <a:solidFill>
                  <a:srgbClr val="0A0905"/>
                </a:solidFill>
                <a:effectLst/>
                <a:latin typeface="Trebuchet MS" pitchFamily="34" charset="0"/>
                <a:cs typeface="Arial" pitchFamily="34" charset="0"/>
              </a:rPr>
              <a:t> outer-third myometrial invasion</a:t>
            </a:r>
            <a:r>
              <a:rPr lang="en-US" sz="2800" b="1" dirty="0" smtClean="0"/>
              <a:t> </a:t>
            </a:r>
            <a:endParaRPr kumimoji="0" lang="en-US" sz="2800" b="1" i="0" u="none" strike="noStrike" cap="none" normalizeH="0" baseline="0" dirty="0" smtClean="0">
              <a:ln>
                <a:noFill/>
              </a:ln>
              <a:solidFill>
                <a:srgbClr val="0A0905"/>
              </a:solidFill>
              <a:effectLst/>
              <a:latin typeface="Trebuchet MS" pitchFamily="34" charset="0"/>
              <a:cs typeface="Arial" pitchFamily="34" charset="0"/>
            </a:endParaRPr>
          </a:p>
          <a:p>
            <a:pPr lvl="0" eaLnBrk="0" fontAlgn="base" hangingPunct="0">
              <a:spcBef>
                <a:spcPct val="0"/>
              </a:spcBef>
              <a:spcAft>
                <a:spcPct val="0"/>
              </a:spcAft>
              <a:buFontTx/>
              <a:buChar char="•"/>
            </a:pPr>
            <a:r>
              <a:rPr lang="en-US" sz="2800" b="1" dirty="0" smtClean="0"/>
              <a:t>N</a:t>
            </a:r>
            <a:r>
              <a:rPr lang="el-GR" sz="2800" b="1" dirty="0" smtClean="0"/>
              <a:t>egative</a:t>
            </a:r>
            <a:r>
              <a:rPr lang="en-US" sz="2800" b="1" dirty="0" smtClean="0"/>
              <a:t> </a:t>
            </a:r>
            <a:r>
              <a:rPr lang="el-GR" sz="2800" b="1" dirty="0" smtClean="0"/>
              <a:t> paraaortic nodes when the</a:t>
            </a:r>
            <a:endParaRPr lang="en-US" sz="2800" b="1" dirty="0" smtClean="0"/>
          </a:p>
          <a:p>
            <a:pPr lvl="0" eaLnBrk="0" fontAlgn="base" hangingPunct="0">
              <a:spcBef>
                <a:spcPct val="0"/>
              </a:spcBef>
              <a:spcAft>
                <a:spcPct val="0"/>
              </a:spcAft>
              <a:buFontTx/>
              <a:buChar char="•"/>
            </a:pPr>
            <a:r>
              <a:rPr lang="el-GR" sz="2800" b="1" dirty="0" smtClean="0"/>
              <a:t> pelvic nodes were negative</a:t>
            </a:r>
            <a:endParaRPr lang="en-US" sz="2800" b="1" dirty="0" smtClean="0"/>
          </a:p>
          <a:p>
            <a:pPr lvl="0" eaLnBrk="0" fontAlgn="base" hangingPunct="0">
              <a:spcBef>
                <a:spcPct val="0"/>
              </a:spcBef>
              <a:spcAft>
                <a:spcPct val="0"/>
              </a:spcAft>
              <a:buFontTx/>
              <a:buChar char="•"/>
            </a:pP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62000" y="830282"/>
            <a:ext cx="71628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rPr>
              <a:t>In contrast to cervical cancer, patients with endometrial cancer treated with hysterectomy alone or hysterectomy and radiation do significantly better than those treated with radiation </a:t>
            </a:r>
            <a:r>
              <a:rPr kumimoji="0" lang="el-GR"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rPr>
              <a:t>alone</a:t>
            </a:r>
            <a:endParaRPr kumimoji="0" lang="en-US"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rPr>
              <a:t> This appears to be related to the inability of radiation therapy effectively to eliminate disease in the myometrium </a:t>
            </a: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09600"/>
            <a:ext cx="8839200" cy="4401205"/>
          </a:xfrm>
          <a:prstGeom prst="rect">
            <a:avLst/>
          </a:prstGeom>
        </p:spPr>
        <p:txBody>
          <a:bodyPr wrap="square">
            <a:spAutoFit/>
          </a:bodyPr>
          <a:lstStyle/>
          <a:p>
            <a:r>
              <a:rPr lang="el-GR" sz="2800" b="1" dirty="0" smtClean="0">
                <a:latin typeface="Arial" pitchFamily="34" charset="0"/>
                <a:cs typeface="Arial" pitchFamily="34" charset="0"/>
              </a:rPr>
              <a:t>The dissection should include</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removal of common iliac nodes</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and of the fat pad overlying the distal inferior vena cava</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full pelvic lymphadenectomy is</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considered</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inadvisable</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because of the patient's general medical condition</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a:t>
            </a:r>
            <a:endParaRPr lang="en-US" sz="2800" b="1" dirty="0">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46083"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pic>
        <p:nvPicPr>
          <p:cNvPr id="46084" name="Picture 4"/>
          <p:cNvPicPr>
            <a:picLocks noChangeArrowheads="1"/>
          </p:cNvPicPr>
          <p:nvPr/>
        </p:nvPicPr>
        <p:blipFill>
          <a:blip r:embed="rId2" cstate="print"/>
          <a:srcRect/>
          <a:stretch>
            <a:fillRect/>
          </a:stretch>
        </p:blipFill>
        <p:spPr bwMode="auto">
          <a:xfrm>
            <a:off x="885825" y="1447800"/>
            <a:ext cx="7508875" cy="4737100"/>
          </a:xfrm>
          <a:prstGeom prst="rect">
            <a:avLst/>
          </a:prstGeom>
          <a:noFill/>
          <a:ln w="12700">
            <a:noFill/>
            <a:miter lim="800000"/>
            <a:headEnd/>
            <a:tailEnd/>
          </a:ln>
        </p:spPr>
      </p:pic>
      <p:sp>
        <p:nvSpPr>
          <p:cNvPr id="46085" name="Oval 5"/>
          <p:cNvSpPr>
            <a:spLocks noChangeArrowheads="1"/>
          </p:cNvSpPr>
          <p:nvPr/>
        </p:nvSpPr>
        <p:spPr bwMode="auto">
          <a:xfrm>
            <a:off x="3201988" y="1239838"/>
            <a:ext cx="2740025" cy="1139825"/>
          </a:xfrm>
          <a:prstGeom prst="ellipse">
            <a:avLst/>
          </a:prstGeom>
          <a:solidFill>
            <a:srgbClr val="FFFF00"/>
          </a:solidFill>
          <a:ln w="12700">
            <a:solidFill>
              <a:srgbClr val="FFFF00"/>
            </a:solidFill>
            <a:round/>
            <a:headEnd/>
            <a:tailEnd/>
          </a:ln>
        </p:spPr>
        <p:txBody>
          <a:bodyPr wrap="none" anchor="ctr"/>
          <a:lstStyle/>
          <a:p>
            <a:endParaRPr lang="en-US"/>
          </a:p>
        </p:txBody>
      </p:sp>
      <p:sp>
        <p:nvSpPr>
          <p:cNvPr id="46086" name="Oval 6"/>
          <p:cNvSpPr>
            <a:spLocks noChangeArrowheads="1"/>
          </p:cNvSpPr>
          <p:nvPr/>
        </p:nvSpPr>
        <p:spPr bwMode="auto">
          <a:xfrm>
            <a:off x="534988" y="1373188"/>
            <a:ext cx="2511425" cy="1139825"/>
          </a:xfrm>
          <a:prstGeom prst="ellipse">
            <a:avLst/>
          </a:prstGeom>
          <a:solidFill>
            <a:srgbClr val="FFFF00"/>
          </a:solidFill>
          <a:ln w="12700">
            <a:solidFill>
              <a:srgbClr val="FFFF00"/>
            </a:solidFill>
            <a:round/>
            <a:headEnd/>
            <a:tailEnd/>
          </a:ln>
        </p:spPr>
        <p:txBody>
          <a:bodyPr wrap="none" anchor="ctr"/>
          <a:lstStyle/>
          <a:p>
            <a:endParaRPr lang="en-US"/>
          </a:p>
        </p:txBody>
      </p:sp>
      <p:sp>
        <p:nvSpPr>
          <p:cNvPr id="46087" name="Oval 7"/>
          <p:cNvSpPr>
            <a:spLocks noChangeArrowheads="1"/>
          </p:cNvSpPr>
          <p:nvPr/>
        </p:nvSpPr>
        <p:spPr bwMode="auto">
          <a:xfrm>
            <a:off x="6097588" y="1373188"/>
            <a:ext cx="2511425" cy="1139825"/>
          </a:xfrm>
          <a:prstGeom prst="ellipse">
            <a:avLst/>
          </a:prstGeom>
          <a:solidFill>
            <a:srgbClr val="FFFF00"/>
          </a:solidFill>
          <a:ln w="12700">
            <a:solidFill>
              <a:srgbClr val="FFFF00"/>
            </a:solidFill>
            <a:round/>
            <a:headEnd/>
            <a:tailEnd/>
          </a:ln>
        </p:spPr>
        <p:txBody>
          <a:bodyPr wrap="none" anchor="ctr"/>
          <a:lstStyle/>
          <a:p>
            <a:endParaRPr lang="en-US"/>
          </a:p>
        </p:txBody>
      </p:sp>
      <p:sp>
        <p:nvSpPr>
          <p:cNvPr id="46088" name="Oval 8"/>
          <p:cNvSpPr>
            <a:spLocks noChangeArrowheads="1"/>
          </p:cNvSpPr>
          <p:nvPr/>
        </p:nvSpPr>
        <p:spPr bwMode="auto">
          <a:xfrm>
            <a:off x="6021388" y="3201988"/>
            <a:ext cx="2587625" cy="1139825"/>
          </a:xfrm>
          <a:prstGeom prst="ellipse">
            <a:avLst/>
          </a:prstGeom>
          <a:solidFill>
            <a:srgbClr val="FFFF00"/>
          </a:solidFill>
          <a:ln w="12700">
            <a:solidFill>
              <a:srgbClr val="FFFF00"/>
            </a:solidFill>
            <a:round/>
            <a:headEnd/>
            <a:tailEnd/>
          </a:ln>
        </p:spPr>
        <p:txBody>
          <a:bodyPr wrap="none" anchor="ctr"/>
          <a:lstStyle/>
          <a:p>
            <a:endParaRPr lang="en-US"/>
          </a:p>
        </p:txBody>
      </p:sp>
      <p:sp>
        <p:nvSpPr>
          <p:cNvPr id="46089" name="Oval 9"/>
          <p:cNvSpPr>
            <a:spLocks noChangeArrowheads="1"/>
          </p:cNvSpPr>
          <p:nvPr/>
        </p:nvSpPr>
        <p:spPr bwMode="auto">
          <a:xfrm>
            <a:off x="458788" y="3201988"/>
            <a:ext cx="2740025" cy="1139825"/>
          </a:xfrm>
          <a:prstGeom prst="ellipse">
            <a:avLst/>
          </a:prstGeom>
          <a:solidFill>
            <a:srgbClr val="FFFF00"/>
          </a:solidFill>
          <a:ln w="12700">
            <a:solidFill>
              <a:srgbClr val="FFFF00"/>
            </a:solidFill>
            <a:round/>
            <a:headEnd/>
            <a:tailEnd/>
          </a:ln>
        </p:spPr>
        <p:txBody>
          <a:bodyPr wrap="none" anchor="ctr"/>
          <a:lstStyle/>
          <a:p>
            <a:endParaRPr lang="en-US"/>
          </a:p>
        </p:txBody>
      </p:sp>
      <p:sp>
        <p:nvSpPr>
          <p:cNvPr id="46090" name="Rectangle 10"/>
          <p:cNvSpPr>
            <a:spLocks noChangeArrowheads="1"/>
          </p:cNvSpPr>
          <p:nvPr/>
        </p:nvSpPr>
        <p:spPr bwMode="auto">
          <a:xfrm>
            <a:off x="992188" y="1528763"/>
            <a:ext cx="1573212" cy="831850"/>
          </a:xfrm>
          <a:prstGeom prst="rect">
            <a:avLst/>
          </a:prstGeom>
          <a:noFill/>
          <a:ln w="12700">
            <a:noFill/>
            <a:miter lim="800000"/>
            <a:headEnd/>
            <a:tailEnd/>
          </a:ln>
        </p:spPr>
        <p:txBody>
          <a:bodyPr wrap="none" lIns="90488" tIns="44450" rIns="90488" bIns="44450">
            <a:spAutoFit/>
          </a:bodyPr>
          <a:lstStyle/>
          <a:p>
            <a:pPr algn="ctr">
              <a:spcAft>
                <a:spcPct val="20000"/>
              </a:spcAft>
            </a:pPr>
            <a:r>
              <a:rPr lang="en-US" sz="2400" b="1">
                <a:solidFill>
                  <a:srgbClr val="492FB7"/>
                </a:solidFill>
                <a:latin typeface="Comic Sans MS" pitchFamily="66" charset="0"/>
              </a:rPr>
              <a:t>Pre-caval</a:t>
            </a:r>
            <a:endParaRPr lang="en-US" sz="2000" b="1">
              <a:solidFill>
                <a:srgbClr val="492FB7"/>
              </a:solidFill>
              <a:latin typeface="Comic Sans MS" pitchFamily="66" charset="0"/>
            </a:endParaRPr>
          </a:p>
          <a:p>
            <a:pPr algn="ctr"/>
            <a:r>
              <a:rPr lang="en-US" sz="2000" b="1">
                <a:solidFill>
                  <a:srgbClr val="492FB7"/>
                </a:solidFill>
                <a:latin typeface="Comic Sans MS" pitchFamily="66" charset="0"/>
              </a:rPr>
              <a:t>2/9 (22%)</a:t>
            </a:r>
          </a:p>
        </p:txBody>
      </p:sp>
      <p:sp>
        <p:nvSpPr>
          <p:cNvPr id="46091" name="Rectangle 11"/>
          <p:cNvSpPr>
            <a:spLocks noChangeArrowheads="1"/>
          </p:cNvSpPr>
          <p:nvPr/>
        </p:nvSpPr>
        <p:spPr bwMode="auto">
          <a:xfrm>
            <a:off x="6523038" y="1528763"/>
            <a:ext cx="1706562" cy="831850"/>
          </a:xfrm>
          <a:prstGeom prst="rect">
            <a:avLst/>
          </a:prstGeom>
          <a:noFill/>
          <a:ln w="12700">
            <a:noFill/>
            <a:miter lim="800000"/>
            <a:headEnd/>
            <a:tailEnd/>
          </a:ln>
        </p:spPr>
        <p:txBody>
          <a:bodyPr wrap="none" lIns="90488" tIns="44450" rIns="90488" bIns="44450">
            <a:spAutoFit/>
          </a:bodyPr>
          <a:lstStyle/>
          <a:p>
            <a:pPr algn="ctr">
              <a:spcAft>
                <a:spcPct val="20000"/>
              </a:spcAft>
            </a:pPr>
            <a:r>
              <a:rPr lang="en-US" sz="2400" b="1">
                <a:solidFill>
                  <a:srgbClr val="492FB7"/>
                </a:solidFill>
                <a:latin typeface="Comic Sans MS" pitchFamily="66" charset="0"/>
              </a:rPr>
              <a:t>Pre-aortic</a:t>
            </a:r>
            <a:endParaRPr lang="en-US" sz="2000" b="1">
              <a:solidFill>
                <a:srgbClr val="492FB7"/>
              </a:solidFill>
              <a:latin typeface="Comic Sans MS" pitchFamily="66" charset="0"/>
            </a:endParaRPr>
          </a:p>
          <a:p>
            <a:pPr algn="ctr"/>
            <a:r>
              <a:rPr lang="en-US" sz="2000" b="1">
                <a:solidFill>
                  <a:srgbClr val="492FB7"/>
                </a:solidFill>
                <a:latin typeface="Comic Sans MS" pitchFamily="66" charset="0"/>
              </a:rPr>
              <a:t>2/9 (22%)</a:t>
            </a:r>
          </a:p>
        </p:txBody>
      </p:sp>
      <p:sp>
        <p:nvSpPr>
          <p:cNvPr id="46092" name="Rectangle 12"/>
          <p:cNvSpPr>
            <a:spLocks noChangeArrowheads="1"/>
          </p:cNvSpPr>
          <p:nvPr/>
        </p:nvSpPr>
        <p:spPr bwMode="auto">
          <a:xfrm>
            <a:off x="3309938" y="1376363"/>
            <a:ext cx="2675413" cy="840743"/>
          </a:xfrm>
          <a:prstGeom prst="rect">
            <a:avLst/>
          </a:prstGeom>
          <a:noFill/>
          <a:ln w="12700">
            <a:noFill/>
            <a:miter lim="800000"/>
            <a:headEnd/>
            <a:tailEnd/>
          </a:ln>
        </p:spPr>
        <p:txBody>
          <a:bodyPr wrap="none" lIns="90488" tIns="44450" rIns="90488" bIns="44450">
            <a:spAutoFit/>
          </a:bodyPr>
          <a:lstStyle/>
          <a:p>
            <a:pPr algn="ctr">
              <a:spcAft>
                <a:spcPct val="20000"/>
              </a:spcAft>
            </a:pPr>
            <a:r>
              <a:rPr lang="en-US" sz="2400" b="1" dirty="0" err="1">
                <a:solidFill>
                  <a:srgbClr val="492FB7"/>
                </a:solidFill>
                <a:latin typeface="Comic Sans MS" pitchFamily="66" charset="0"/>
              </a:rPr>
              <a:t>Intercavo</a:t>
            </a:r>
            <a:r>
              <a:rPr lang="en-US" sz="2400" b="1" dirty="0">
                <a:solidFill>
                  <a:srgbClr val="492FB7"/>
                </a:solidFill>
                <a:latin typeface="Comic Sans MS" pitchFamily="66" charset="0"/>
              </a:rPr>
              <a:t>-aortic</a:t>
            </a:r>
            <a:endParaRPr lang="en-US" sz="2000" b="1" dirty="0">
              <a:solidFill>
                <a:srgbClr val="492FB7"/>
              </a:solidFill>
              <a:latin typeface="Comic Sans MS" pitchFamily="66" charset="0"/>
            </a:endParaRPr>
          </a:p>
          <a:p>
            <a:pPr algn="ctr"/>
            <a:r>
              <a:rPr lang="en-US" sz="2000" b="1" dirty="0">
                <a:solidFill>
                  <a:srgbClr val="492FB7"/>
                </a:solidFill>
                <a:latin typeface="Comic Sans MS" pitchFamily="66" charset="0"/>
              </a:rPr>
              <a:t>7/9 (</a:t>
            </a:r>
            <a:r>
              <a:rPr lang="en-US" sz="2000" b="1" dirty="0">
                <a:solidFill>
                  <a:srgbClr val="FF0000"/>
                </a:solidFill>
                <a:latin typeface="Comic Sans MS" pitchFamily="66" charset="0"/>
              </a:rPr>
              <a:t>78</a:t>
            </a:r>
            <a:r>
              <a:rPr lang="en-US" sz="2000" b="1" dirty="0">
                <a:solidFill>
                  <a:srgbClr val="492FB7"/>
                </a:solidFill>
                <a:latin typeface="Comic Sans MS" pitchFamily="66" charset="0"/>
              </a:rPr>
              <a:t>%)</a:t>
            </a:r>
          </a:p>
        </p:txBody>
      </p:sp>
      <p:sp>
        <p:nvSpPr>
          <p:cNvPr id="46093" name="Rectangle 13"/>
          <p:cNvSpPr>
            <a:spLocks noChangeArrowheads="1"/>
          </p:cNvSpPr>
          <p:nvPr/>
        </p:nvSpPr>
        <p:spPr bwMode="auto">
          <a:xfrm>
            <a:off x="922338" y="3430588"/>
            <a:ext cx="1743075" cy="831850"/>
          </a:xfrm>
          <a:prstGeom prst="rect">
            <a:avLst/>
          </a:prstGeom>
          <a:noFill/>
          <a:ln w="12700">
            <a:noFill/>
            <a:miter lim="800000"/>
            <a:headEnd/>
            <a:tailEnd/>
          </a:ln>
        </p:spPr>
        <p:txBody>
          <a:bodyPr wrap="none" lIns="90488" tIns="44450" rIns="90488" bIns="44450">
            <a:spAutoFit/>
          </a:bodyPr>
          <a:lstStyle/>
          <a:p>
            <a:pPr algn="ctr">
              <a:spcAft>
                <a:spcPct val="20000"/>
              </a:spcAft>
            </a:pPr>
            <a:r>
              <a:rPr lang="en-US" sz="2400" b="1">
                <a:solidFill>
                  <a:srgbClr val="492FB7"/>
                </a:solidFill>
                <a:latin typeface="Comic Sans MS" pitchFamily="66" charset="0"/>
              </a:rPr>
              <a:t>Para-caval</a:t>
            </a:r>
            <a:endParaRPr lang="en-US" sz="2000" b="1">
              <a:solidFill>
                <a:srgbClr val="492FB7"/>
              </a:solidFill>
              <a:latin typeface="Comic Sans MS" pitchFamily="66" charset="0"/>
            </a:endParaRPr>
          </a:p>
          <a:p>
            <a:pPr algn="ctr"/>
            <a:r>
              <a:rPr lang="en-US" sz="2000" b="1">
                <a:solidFill>
                  <a:srgbClr val="492FB7"/>
                </a:solidFill>
                <a:latin typeface="Comic Sans MS" pitchFamily="66" charset="0"/>
              </a:rPr>
              <a:t>3/9 (33%)</a:t>
            </a:r>
          </a:p>
        </p:txBody>
      </p:sp>
      <p:sp>
        <p:nvSpPr>
          <p:cNvPr id="46094" name="Rectangle 14"/>
          <p:cNvSpPr>
            <a:spLocks noChangeArrowheads="1"/>
          </p:cNvSpPr>
          <p:nvPr/>
        </p:nvSpPr>
        <p:spPr bwMode="auto">
          <a:xfrm>
            <a:off x="6427788" y="3430588"/>
            <a:ext cx="1876425" cy="831850"/>
          </a:xfrm>
          <a:prstGeom prst="rect">
            <a:avLst/>
          </a:prstGeom>
          <a:noFill/>
          <a:ln w="12700">
            <a:noFill/>
            <a:miter lim="800000"/>
            <a:headEnd/>
            <a:tailEnd/>
          </a:ln>
        </p:spPr>
        <p:txBody>
          <a:bodyPr wrap="none" lIns="90488" tIns="44450" rIns="90488" bIns="44450">
            <a:spAutoFit/>
          </a:bodyPr>
          <a:lstStyle/>
          <a:p>
            <a:pPr algn="ctr">
              <a:spcAft>
                <a:spcPct val="20000"/>
              </a:spcAft>
            </a:pPr>
            <a:r>
              <a:rPr lang="en-US" sz="2400" b="1">
                <a:solidFill>
                  <a:srgbClr val="492FB7"/>
                </a:solidFill>
                <a:latin typeface="Comic Sans MS" pitchFamily="66" charset="0"/>
              </a:rPr>
              <a:t>Para-aortic</a:t>
            </a:r>
            <a:endParaRPr lang="en-US" sz="2000" b="1">
              <a:solidFill>
                <a:srgbClr val="492FB7"/>
              </a:solidFill>
              <a:latin typeface="Comic Sans MS" pitchFamily="66" charset="0"/>
            </a:endParaRPr>
          </a:p>
          <a:p>
            <a:pPr algn="ctr"/>
            <a:r>
              <a:rPr lang="en-US" sz="2000" b="1">
                <a:solidFill>
                  <a:srgbClr val="492FB7"/>
                </a:solidFill>
                <a:latin typeface="Comic Sans MS" pitchFamily="66" charset="0"/>
              </a:rPr>
              <a:t>4/9 (44%)</a:t>
            </a:r>
          </a:p>
        </p:txBody>
      </p:sp>
      <p:sp>
        <p:nvSpPr>
          <p:cNvPr id="46095" name="Rectangle 15"/>
          <p:cNvSpPr>
            <a:spLocks noChangeArrowheads="1"/>
          </p:cNvSpPr>
          <p:nvPr/>
        </p:nvSpPr>
        <p:spPr bwMode="auto">
          <a:xfrm>
            <a:off x="839788" y="4802188"/>
            <a:ext cx="1909762" cy="831850"/>
          </a:xfrm>
          <a:prstGeom prst="rect">
            <a:avLst/>
          </a:prstGeom>
          <a:noFill/>
          <a:ln w="12700">
            <a:noFill/>
            <a:miter lim="800000"/>
            <a:headEnd/>
            <a:tailEnd/>
          </a:ln>
        </p:spPr>
        <p:txBody>
          <a:bodyPr wrap="none" lIns="90488" tIns="44450" rIns="90488" bIns="44450">
            <a:spAutoFit/>
          </a:bodyPr>
          <a:lstStyle/>
          <a:p>
            <a:pPr algn="ctr">
              <a:spcAft>
                <a:spcPct val="20000"/>
              </a:spcAft>
            </a:pPr>
            <a:r>
              <a:rPr lang="en-US" sz="2400" b="1">
                <a:latin typeface="Comic Sans MS" pitchFamily="66" charset="0"/>
              </a:rPr>
              <a:t>Retro-caval</a:t>
            </a:r>
          </a:p>
          <a:p>
            <a:pPr algn="ctr"/>
            <a:r>
              <a:rPr lang="en-US" sz="2000" b="1">
                <a:latin typeface="Comic Sans MS" pitchFamily="66" charset="0"/>
              </a:rPr>
              <a:t>2/9 (22%)</a:t>
            </a:r>
          </a:p>
        </p:txBody>
      </p:sp>
      <p:grpSp>
        <p:nvGrpSpPr>
          <p:cNvPr id="2" name="Group 16"/>
          <p:cNvGrpSpPr>
            <a:grpSpLocks/>
          </p:cNvGrpSpPr>
          <p:nvPr/>
        </p:nvGrpSpPr>
        <p:grpSpPr bwMode="auto">
          <a:xfrm>
            <a:off x="6323013" y="4802188"/>
            <a:ext cx="2043112" cy="831850"/>
            <a:chOff x="3983" y="3025"/>
            <a:chExt cx="1287" cy="524"/>
          </a:xfrm>
        </p:grpSpPr>
        <p:sp>
          <p:nvSpPr>
            <p:cNvPr id="46099" name="Rectangle 17"/>
            <p:cNvSpPr>
              <a:spLocks noChangeArrowheads="1"/>
            </p:cNvSpPr>
            <p:nvPr/>
          </p:nvSpPr>
          <p:spPr bwMode="auto">
            <a:xfrm>
              <a:off x="3983" y="3025"/>
              <a:ext cx="1287" cy="524"/>
            </a:xfrm>
            <a:prstGeom prst="rect">
              <a:avLst/>
            </a:prstGeom>
            <a:noFill/>
            <a:ln w="12700">
              <a:noFill/>
              <a:miter lim="800000"/>
              <a:headEnd/>
              <a:tailEnd/>
            </a:ln>
          </p:spPr>
          <p:txBody>
            <a:bodyPr wrap="none" lIns="90488" tIns="44450" rIns="90488" bIns="44450">
              <a:spAutoFit/>
            </a:bodyPr>
            <a:lstStyle/>
            <a:p>
              <a:pPr algn="ctr">
                <a:spcAft>
                  <a:spcPct val="20000"/>
                </a:spcAft>
              </a:pPr>
              <a:r>
                <a:rPr lang="en-US" sz="2400" b="1">
                  <a:latin typeface="Comic Sans MS" pitchFamily="66" charset="0"/>
                </a:rPr>
                <a:t>Retro-aortic</a:t>
              </a:r>
              <a:endParaRPr lang="en-US" sz="2000" b="1">
                <a:latin typeface="Comic Sans MS" pitchFamily="66" charset="0"/>
              </a:endParaRPr>
            </a:p>
            <a:p>
              <a:pPr algn="ctr" eaLnBrk="1" hangingPunct="1">
                <a:spcAft>
                  <a:spcPct val="20000"/>
                </a:spcAft>
              </a:pPr>
              <a:endParaRPr lang="en-US" sz="2000" b="1">
                <a:latin typeface="Comic Sans MS" pitchFamily="66" charset="0"/>
              </a:endParaRPr>
            </a:p>
          </p:txBody>
        </p:sp>
        <p:sp>
          <p:nvSpPr>
            <p:cNvPr id="46100" name="Line 18"/>
            <p:cNvSpPr>
              <a:spLocks noChangeShapeType="1"/>
            </p:cNvSpPr>
            <p:nvPr/>
          </p:nvSpPr>
          <p:spPr bwMode="auto">
            <a:xfrm>
              <a:off x="4369" y="3329"/>
              <a:ext cx="415" cy="0"/>
            </a:xfrm>
            <a:prstGeom prst="line">
              <a:avLst/>
            </a:prstGeom>
            <a:noFill/>
            <a:ln w="25400">
              <a:solidFill>
                <a:schemeClr val="tx1"/>
              </a:solidFill>
              <a:round/>
              <a:headEnd/>
              <a:tailEnd/>
            </a:ln>
          </p:spPr>
          <p:txBody>
            <a:bodyPr wrap="none" anchor="ctr"/>
            <a:lstStyle/>
            <a:p>
              <a:endParaRPr lang="en-US"/>
            </a:p>
          </p:txBody>
        </p:sp>
      </p:grpSp>
      <p:sp>
        <p:nvSpPr>
          <p:cNvPr id="46097" name="Rectangle 19"/>
          <p:cNvSpPr>
            <a:spLocks noChangeArrowheads="1"/>
          </p:cNvSpPr>
          <p:nvPr/>
        </p:nvSpPr>
        <p:spPr bwMode="auto">
          <a:xfrm>
            <a:off x="565150" y="106363"/>
            <a:ext cx="8207376" cy="1136208"/>
          </a:xfrm>
          <a:prstGeom prst="rect">
            <a:avLst/>
          </a:prstGeom>
          <a:noFill/>
          <a:ln w="12700">
            <a:noFill/>
            <a:miter lim="800000"/>
            <a:headEnd/>
            <a:tailEnd/>
          </a:ln>
        </p:spPr>
        <p:txBody>
          <a:bodyPr wrap="none" lIns="90488" tIns="44450" rIns="90488" bIns="44450">
            <a:spAutoFit/>
          </a:bodyPr>
          <a:lstStyle/>
          <a:p>
            <a:pPr algn="ctr"/>
            <a:r>
              <a:rPr lang="en-US" sz="3400" dirty="0">
                <a:latin typeface="Comic Sans MS" pitchFamily="66" charset="0"/>
              </a:rPr>
              <a:t>Distribution of aortic node metastases </a:t>
            </a:r>
          </a:p>
          <a:p>
            <a:pPr algn="ctr"/>
            <a:r>
              <a:rPr lang="en-US" sz="3400" dirty="0">
                <a:latin typeface="Comic Sans MS" pitchFamily="66" charset="0"/>
              </a:rPr>
              <a:t>in endometrial cancer </a:t>
            </a:r>
          </a:p>
        </p:txBody>
      </p:sp>
      <p:sp>
        <p:nvSpPr>
          <p:cNvPr id="446484" name="Text Box 20"/>
          <p:cNvSpPr txBox="1">
            <a:spLocks noChangeArrowheads="1"/>
          </p:cNvSpPr>
          <p:nvPr/>
        </p:nvSpPr>
        <p:spPr bwMode="auto">
          <a:xfrm>
            <a:off x="2751138" y="6435725"/>
            <a:ext cx="3802062" cy="488950"/>
          </a:xfrm>
          <a:prstGeom prst="rect">
            <a:avLst/>
          </a:prstGeom>
          <a:noFill/>
          <a:ln w="9525">
            <a:noFill/>
            <a:miter lim="800000"/>
            <a:headEnd/>
            <a:tailEnd/>
          </a:ln>
          <a:effectLst/>
        </p:spPr>
        <p:txBody>
          <a:bodyPr wrap="none">
            <a:spAutoFit/>
          </a:bodyPr>
          <a:lstStyle/>
          <a:p>
            <a:pPr>
              <a:defRPr/>
            </a:pPr>
            <a:r>
              <a:rPr lang="en-US" sz="2600" i="1">
                <a:solidFill>
                  <a:srgbClr val="FFFF00"/>
                </a:solidFill>
                <a:effectLst>
                  <a:outerShdw blurRad="38100" dist="38100" dir="2700000" algn="tl">
                    <a:srgbClr val="000000"/>
                  </a:outerShdw>
                </a:effectLst>
                <a:latin typeface="Book Antiqua" pitchFamily="18" charset="0"/>
              </a:rPr>
              <a:t>Int J Gynecol Cancer, 1998</a:t>
            </a:r>
          </a:p>
        </p:txBody>
      </p:sp>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057400"/>
            <a:ext cx="7620000" cy="2677656"/>
          </a:xfrm>
          <a:prstGeom prst="rect">
            <a:avLst/>
          </a:prstGeom>
        </p:spPr>
        <p:txBody>
          <a:bodyPr wrap="square">
            <a:spAutoFit/>
          </a:bodyPr>
          <a:lstStyle/>
          <a:p>
            <a:r>
              <a:rPr lang="el-GR" sz="2800" b="1" dirty="0" smtClean="0">
                <a:latin typeface="Arial" pitchFamily="34" charset="0"/>
                <a:cs typeface="Arial" pitchFamily="34" charset="0"/>
              </a:rPr>
              <a:t>resection of any enlarged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pelvic nodes</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should</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be performed </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Can omit LN sampling </a:t>
            </a:r>
            <a:r>
              <a:rPr lang="en-US" sz="2800" b="1" dirty="0" smtClean="0">
                <a:solidFill>
                  <a:srgbClr val="FF0000"/>
                </a:solidFill>
                <a:latin typeface="Arial" pitchFamily="34" charset="0"/>
                <a:cs typeface="Arial" pitchFamily="34" charset="0"/>
              </a:rPr>
              <a:t>if</a:t>
            </a:r>
            <a:r>
              <a:rPr lang="en-US" sz="2800" b="1" dirty="0" smtClean="0">
                <a:latin typeface="Arial" pitchFamily="34" charset="0"/>
                <a:cs typeface="Arial" pitchFamily="34" charset="0"/>
              </a:rPr>
              <a:t> risk of </a:t>
            </a:r>
            <a:r>
              <a:rPr lang="en-US" sz="2800" b="1" dirty="0" err="1" smtClean="0">
                <a:latin typeface="Arial" pitchFamily="34" charset="0"/>
                <a:cs typeface="Arial" pitchFamily="34" charset="0"/>
              </a:rPr>
              <a:t>lymphnode</a:t>
            </a:r>
            <a:r>
              <a:rPr lang="en-US" sz="2800" b="1" dirty="0" smtClean="0">
                <a:latin typeface="Arial" pitchFamily="34" charset="0"/>
                <a:cs typeface="Arial" pitchFamily="34" charset="0"/>
              </a:rPr>
              <a:t> spread is low</a:t>
            </a:r>
          </a:p>
        </p:txBody>
      </p:sp>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7467600" cy="6124754"/>
          </a:xfrm>
          <a:prstGeom prst="rect">
            <a:avLst/>
          </a:prstGeom>
        </p:spPr>
        <p:txBody>
          <a:bodyPr wrap="square">
            <a:spAutoFit/>
          </a:bodyPr>
          <a:lstStyle/>
          <a:p>
            <a:r>
              <a:rPr lang="el-GR" sz="2800" b="1" dirty="0" smtClean="0">
                <a:latin typeface="Arial" pitchFamily="34" charset="0"/>
                <a:cs typeface="Arial" pitchFamily="34" charset="0"/>
              </a:rPr>
              <a:t>Sentinel node identification </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Sentinel node identification has been investigated </a:t>
            </a:r>
            <a:r>
              <a:rPr lang="en-US" sz="2800" b="1" dirty="0" smtClean="0">
                <a:latin typeface="Arial" pitchFamily="34" charset="0"/>
                <a:cs typeface="Arial" pitchFamily="34" charset="0"/>
              </a:rPr>
              <a:t> </a:t>
            </a: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the hypothesis being that if one or more sentinel nodes are negative, the remainder of the regional nodes will be negative, so complete lymphadenectomy can be avoided</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Lymphatic mapping is performed by infecting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tracers around the tumor and identifying the draining node</a:t>
            </a:r>
            <a:r>
              <a:rPr lang="en-US" sz="2800" b="1" dirty="0" smtClean="0">
                <a:latin typeface="Arial" pitchFamily="34" charset="0"/>
                <a:cs typeface="Arial" pitchFamily="34" charset="0"/>
              </a:rPr>
              <a:t> </a:t>
            </a:r>
            <a:endParaRPr lang="en-US" sz="2800" b="1" dirty="0">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219200"/>
            <a:ext cx="6629400" cy="3970318"/>
          </a:xfrm>
          <a:prstGeom prst="rect">
            <a:avLst/>
          </a:prstGeom>
        </p:spPr>
        <p:txBody>
          <a:bodyPr wrap="square">
            <a:spAutoFit/>
          </a:bodyPr>
          <a:lstStyle/>
          <a:p>
            <a:r>
              <a:rPr lang="el-GR" sz="2800" b="1" dirty="0" smtClean="0">
                <a:latin typeface="Arial" pitchFamily="34" charset="0"/>
                <a:cs typeface="Arial" pitchFamily="34" charset="0"/>
              </a:rPr>
              <a:t>Three approaches have been used for sentinel node identification in endometrial cancer:</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(i) injection into the cervix</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(ii) injection around the tumor via a hysteroscope</a:t>
            </a:r>
            <a:r>
              <a:rPr lang="en-US" sz="2800" b="1" dirty="0" smtClean="0">
                <a:latin typeface="Arial" pitchFamily="34" charset="0"/>
                <a:cs typeface="Arial" pitchFamily="34" charset="0"/>
              </a:rPr>
              <a:t> </a:t>
            </a:r>
          </a:p>
          <a:p>
            <a:r>
              <a:rPr lang="el-GR" sz="2800" b="1" dirty="0" smtClean="0">
                <a:latin typeface="Arial" pitchFamily="34" charset="0"/>
                <a:cs typeface="Arial" pitchFamily="34" charset="0"/>
              </a:rPr>
              <a:t>(iii) injection into the subserosal myometrium at the fundus</a:t>
            </a:r>
            <a:endParaRPr lang="en-US" sz="2800" b="1" dirty="0">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304800" y="1296412"/>
            <a:ext cx="85344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latin typeface="Arial" pitchFamily="34" charset="0"/>
                <a:cs typeface="Arial" pitchFamily="34" charset="0"/>
              </a:rPr>
              <a:t> </a:t>
            </a:r>
          </a:p>
          <a:p>
            <a:pPr lvl="0" eaLnBrk="0" fontAlgn="base" hangingPunct="0">
              <a:spcBef>
                <a:spcPct val="0"/>
              </a:spcBef>
              <a:spcAft>
                <a:spcPct val="0"/>
              </a:spcAft>
            </a:pP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patients with</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low-risk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endometrioid endometrial carcinoma </a:t>
            </a:r>
            <a:r>
              <a:rPr lang="en-US" sz="2800" b="1" dirty="0" smtClean="0">
                <a:latin typeface="Arial" pitchFamily="34" charset="0"/>
                <a:cs typeface="Arial" pitchFamily="34" charset="0"/>
              </a:rPr>
              <a:t>  </a:t>
            </a:r>
          </a:p>
          <a:p>
            <a:pPr lvl="0" eaLnBrk="0" fontAlgn="base" hangingPunct="0">
              <a:spcBef>
                <a:spcPct val="0"/>
              </a:spcBef>
              <a:spcAft>
                <a:spcPct val="0"/>
              </a:spcAft>
            </a:pPr>
            <a:r>
              <a:rPr lang="en-US" sz="2800" b="1" dirty="0" smtClean="0">
                <a:latin typeface="Arial" pitchFamily="34" charset="0"/>
                <a:cs typeface="Arial" pitchFamily="34" charset="0"/>
              </a:rPr>
              <a:t> </a:t>
            </a:r>
          </a:p>
          <a:p>
            <a:pPr lvl="0" eaLnBrk="0" fontAlgn="base" hangingPunct="0">
              <a:spcBef>
                <a:spcPct val="0"/>
              </a:spcBef>
              <a:spcAft>
                <a:spcPct val="0"/>
              </a:spcAft>
            </a:pPr>
            <a:r>
              <a:rPr lang="el-GR" sz="2800" b="1" dirty="0" smtClean="0">
                <a:latin typeface="Arial" pitchFamily="34" charset="0"/>
                <a:cs typeface="Arial" pitchFamily="34" charset="0"/>
              </a:rPr>
              <a:t>any survival advantage</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regardless of the</a:t>
            </a:r>
            <a:r>
              <a:rPr lang="en-US" sz="2800" b="1" dirty="0" smtClean="0">
                <a:latin typeface="Arial" pitchFamily="34" charset="0"/>
                <a:cs typeface="Arial" pitchFamily="34" charset="0"/>
              </a:rPr>
              <a:t> </a:t>
            </a:r>
          </a:p>
          <a:p>
            <a:pPr lvl="0" eaLnBrk="0" fontAlgn="base" hangingPunct="0">
              <a:spcBef>
                <a:spcPct val="0"/>
              </a:spcBef>
              <a:spcAft>
                <a:spcPct val="0"/>
              </a:spcAft>
            </a:pPr>
            <a:r>
              <a:rPr lang="el-GR" sz="2800" b="1" dirty="0" smtClean="0">
                <a:latin typeface="Arial" pitchFamily="34" charset="0"/>
                <a:cs typeface="Arial" pitchFamily="34" charset="0"/>
              </a:rPr>
              <a:t> extent of the lymphadenectomy </a:t>
            </a:r>
            <a:r>
              <a:rPr kumimoji="0" lang="el-GR" sz="2800" b="1" i="0" u="none" strike="noStrike" cap="none" normalizeH="0" baseline="0" dirty="0" smtClean="0">
                <a:ln>
                  <a:noFill/>
                </a:ln>
                <a:solidFill>
                  <a:srgbClr val="FF0000"/>
                </a:solidFill>
                <a:effectLst/>
                <a:latin typeface="Arial" pitchFamily="34" charset="0"/>
                <a:cs typeface="Arial" pitchFamily="34" charset="0"/>
              </a:rPr>
              <a:t> </a:t>
            </a:r>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381000" y="304800"/>
            <a:ext cx="8763000" cy="74174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454B54"/>
                </a:solidFill>
                <a:effectLst/>
                <a:latin typeface="Arial" pitchFamily="34" charset="0"/>
                <a:ea typeface="Times New Roman" pitchFamily="18" charset="0"/>
                <a:cs typeface="Arial" pitchFamily="34" charset="0"/>
              </a:rPr>
              <a:t>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en-US" sz="2800" b="1" dirty="0" smtClean="0">
                <a:solidFill>
                  <a:srgbClr val="FF0000"/>
                </a:solidFill>
                <a:latin typeface="Arial" pitchFamily="34" charset="0"/>
                <a:cs typeface="Arial" pitchFamily="34" charset="0"/>
              </a:rPr>
              <a:t>                     high-grade cancers</a:t>
            </a:r>
          </a:p>
          <a:p>
            <a:pPr lvl="0" eaLnBrk="0" fontAlgn="base" hangingPunct="0">
              <a:spcBef>
                <a:spcPct val="0"/>
              </a:spcBef>
              <a:spcAft>
                <a:spcPct val="0"/>
              </a:spcAft>
            </a:pPr>
            <a:r>
              <a:rPr lang="en-US" sz="2800" b="1" dirty="0" smtClean="0">
                <a:latin typeface="Arial" pitchFamily="34" charset="0"/>
                <a:cs typeface="Arial" pitchFamily="34" charset="0"/>
              </a:rPr>
              <a:t>papillary serous carcinoma</a:t>
            </a:r>
          </a:p>
          <a:p>
            <a:pPr lvl="0" eaLnBrk="0" fontAlgn="base" hangingPunct="0">
              <a:spcBef>
                <a:spcPct val="0"/>
              </a:spcBef>
              <a:spcAft>
                <a:spcPct val="0"/>
              </a:spcAft>
            </a:pPr>
            <a:r>
              <a:rPr lang="en-US" sz="2800" b="1" dirty="0" smtClean="0">
                <a:latin typeface="Arial" pitchFamily="34" charset="0"/>
                <a:cs typeface="Arial" pitchFamily="34" charset="0"/>
              </a:rPr>
              <a:t> clear cell carcinoma   </a:t>
            </a:r>
          </a:p>
          <a:p>
            <a:pPr lvl="0" eaLnBrk="0" fontAlgn="base" hangingPunct="0">
              <a:spcBef>
                <a:spcPct val="0"/>
              </a:spcBef>
              <a:spcAft>
                <a:spcPct val="0"/>
              </a:spcAft>
            </a:pPr>
            <a:endParaRPr lang="en-US" sz="2800" b="1" dirty="0" smtClean="0">
              <a:latin typeface="Arial" pitchFamily="34" charset="0"/>
              <a:cs typeface="Arial" pitchFamily="34" charset="0"/>
            </a:endParaRPr>
          </a:p>
          <a:p>
            <a:pPr lvl="0" eaLnBrk="0" fontAlgn="base" hangingPunct="0">
              <a:spcBef>
                <a:spcPct val="0"/>
              </a:spcBef>
              <a:spcAft>
                <a:spcPct val="0"/>
              </a:spcAft>
            </a:pPr>
            <a:r>
              <a:rPr lang="en-US" sz="2800" b="1" dirty="0" smtClean="0">
                <a:latin typeface="Arial" pitchFamily="34" charset="0"/>
                <a:cs typeface="Arial" pitchFamily="34" charset="0"/>
              </a:rPr>
              <a:t>Uterine </a:t>
            </a:r>
            <a:r>
              <a:rPr lang="en-US" sz="2800" b="1" dirty="0" err="1" smtClean="0">
                <a:latin typeface="Arial" pitchFamily="34" charset="0"/>
                <a:cs typeface="Arial" pitchFamily="34" charset="0"/>
              </a:rPr>
              <a:t>carcinosarcoma</a:t>
            </a:r>
            <a:r>
              <a:rPr lang="en-US" sz="2800" b="1" dirty="0" smtClean="0">
                <a:latin typeface="Arial" pitchFamily="34" charset="0"/>
                <a:cs typeface="Arial" pitchFamily="34" charset="0"/>
              </a:rPr>
              <a:t>:</a:t>
            </a:r>
          </a:p>
          <a:p>
            <a:pPr lvl="0" eaLnBrk="0" fontAlgn="base" hangingPunct="0">
              <a:spcBef>
                <a:spcPct val="0"/>
              </a:spcBef>
              <a:spcAft>
                <a:spcPct val="0"/>
              </a:spcAft>
            </a:pPr>
            <a:r>
              <a:rPr lang="en-US" sz="2800" b="1" dirty="0" smtClean="0">
                <a:latin typeface="Arial" pitchFamily="34" charset="0"/>
                <a:cs typeface="Arial" pitchFamily="34" charset="0"/>
              </a:rPr>
              <a:t> </a:t>
            </a:r>
          </a:p>
          <a:p>
            <a:pPr lvl="0" eaLnBrk="0" fontAlgn="base" hangingPunct="0">
              <a:spcBef>
                <a:spcPct val="0"/>
              </a:spcBef>
              <a:spcAft>
                <a:spcPct val="0"/>
              </a:spcAft>
            </a:pPr>
            <a:r>
              <a:rPr lang="en-US" sz="2800" b="1" dirty="0" err="1" smtClean="0">
                <a:latin typeface="Arial" pitchFamily="34" charset="0"/>
                <a:cs typeface="Arial" pitchFamily="34" charset="0"/>
              </a:rPr>
              <a:t>Squamous</a:t>
            </a:r>
            <a:r>
              <a:rPr lang="en-US" sz="2800" b="1" dirty="0" smtClean="0">
                <a:latin typeface="Arial" pitchFamily="34" charset="0"/>
                <a:cs typeface="Arial" pitchFamily="34" charset="0"/>
              </a:rPr>
              <a:t> cell carcinoma  </a:t>
            </a:r>
          </a:p>
          <a:p>
            <a:pPr lvl="0" eaLnBrk="0" fontAlgn="base" hangingPunct="0">
              <a:spcBef>
                <a:spcPct val="0"/>
              </a:spcBef>
              <a:spcAft>
                <a:spcPct val="0"/>
              </a:spcAft>
            </a:pPr>
            <a:endParaRPr lang="en-US" sz="2800" b="1" dirty="0" smtClean="0">
              <a:latin typeface="Arial" pitchFamily="34" charset="0"/>
              <a:cs typeface="Arial" pitchFamily="34" charset="0"/>
            </a:endParaRPr>
          </a:p>
          <a:p>
            <a:pPr lvl="0" eaLnBrk="0" fontAlgn="base" hangingPunct="0">
              <a:spcBef>
                <a:spcPct val="0"/>
              </a:spcBef>
              <a:spcAft>
                <a:spcPct val="0"/>
              </a:spcAft>
            </a:pPr>
            <a:r>
              <a:rPr lang="el-GR" sz="2800" b="1" dirty="0" smtClean="0">
                <a:latin typeface="Arial" pitchFamily="34" charset="0"/>
                <a:cs typeface="Arial" pitchFamily="34" charset="0"/>
              </a:rPr>
              <a:t>undifferentiated carcinomas </a:t>
            </a:r>
            <a:endParaRPr lang="en-US" sz="2800" b="1" dirty="0" smtClean="0">
              <a:latin typeface="Arial" pitchFamily="34" charset="0"/>
              <a:cs typeface="Arial" pitchFamily="34" charset="0"/>
            </a:endParaRPr>
          </a:p>
          <a:p>
            <a:pPr lvl="0" eaLnBrk="0" fontAlgn="base" hangingPunct="0">
              <a:spcBef>
                <a:spcPct val="0"/>
              </a:spcBef>
              <a:spcAft>
                <a:spcPct val="0"/>
              </a:spcAft>
            </a:pPr>
            <a:endParaRPr lang="en-US" sz="2800" b="1" dirty="0" smtClean="0">
              <a:latin typeface="Arial" pitchFamily="34" charset="0"/>
              <a:cs typeface="Arial" pitchFamily="34" charset="0"/>
            </a:endParaRPr>
          </a:p>
          <a:p>
            <a:pPr lvl="0" fontAlgn="base">
              <a:spcBef>
                <a:spcPct val="0"/>
              </a:spcBef>
              <a:spcAft>
                <a:spcPct val="0"/>
              </a:spcAft>
            </a:pPr>
            <a:r>
              <a:rPr lang="el-GR" sz="2800" b="1" dirty="0" smtClean="0">
                <a:latin typeface="Arial" pitchFamily="34" charset="0"/>
                <a:ea typeface="Times New Roman" pitchFamily="18" charset="0"/>
                <a:cs typeface="Arial" pitchFamily="34" charset="0"/>
              </a:rPr>
              <a:t>grade 3  stages II C or II disease)</a:t>
            </a:r>
            <a:endParaRPr lang="en-US" sz="2800" b="1" dirty="0" smtClean="0">
              <a:latin typeface="Arial" pitchFamily="34" charset="0"/>
              <a:ea typeface="Times New Roman" pitchFamily="18" charset="0"/>
              <a:cs typeface="Arial" pitchFamily="34" charset="0"/>
            </a:endParaRPr>
          </a:p>
          <a:p>
            <a:pPr lvl="0" fontAlgn="base">
              <a:spcBef>
                <a:spcPct val="0"/>
              </a:spcBef>
              <a:spcAft>
                <a:spcPct val="0"/>
              </a:spcAft>
            </a:pPr>
            <a:r>
              <a:rPr lang="en-US" sz="2800" b="1" dirty="0" smtClean="0">
                <a:latin typeface="Arial" pitchFamily="34" charset="0"/>
                <a:ea typeface="Times New Roman" pitchFamily="18" charset="0"/>
                <a:cs typeface="Arial" pitchFamily="34" charset="0"/>
              </a:rPr>
              <a:t>All </a:t>
            </a:r>
            <a:r>
              <a:rPr lang="el-GR" sz="2800" b="1" dirty="0" smtClean="0">
                <a:latin typeface="Arial" pitchFamily="34" charset="0"/>
                <a:ea typeface="Times New Roman" pitchFamily="18" charset="0"/>
                <a:cs typeface="Arial" pitchFamily="34" charset="0"/>
              </a:rPr>
              <a:t>stages II</a:t>
            </a:r>
            <a:r>
              <a:rPr lang="en-US" sz="2800" b="1" dirty="0" smtClean="0">
                <a:latin typeface="Arial" pitchFamily="34" charset="0"/>
                <a:ea typeface="Times New Roman" pitchFamily="18" charset="0"/>
                <a:cs typeface="Arial" pitchFamily="34" charset="0"/>
              </a:rPr>
              <a:t>-</a:t>
            </a:r>
            <a:r>
              <a:rPr lang="el-GR" sz="2800" b="1" dirty="0" smtClean="0">
                <a:latin typeface="Arial" pitchFamily="34" charset="0"/>
                <a:ea typeface="Times New Roman" pitchFamily="18" charset="0"/>
                <a:cs typeface="Arial" pitchFamily="34" charset="0"/>
              </a:rPr>
              <a:t>I</a:t>
            </a:r>
            <a:r>
              <a:rPr lang="en-US" sz="2800" b="1" dirty="0" smtClean="0">
                <a:latin typeface="Arial" pitchFamily="34" charset="0"/>
                <a:ea typeface="Times New Roman" pitchFamily="18" charset="0"/>
                <a:cs typeface="Arial" pitchFamily="34" charset="0"/>
              </a:rPr>
              <a:t>v</a:t>
            </a:r>
          </a:p>
          <a:p>
            <a:pPr lvl="0" eaLnBrk="0" fontAlgn="base" hangingPunct="0">
              <a:spcBef>
                <a:spcPct val="0"/>
              </a:spcBef>
              <a:spcAft>
                <a:spcPct val="0"/>
              </a:spcAft>
            </a:pPr>
            <a:endParaRPr lang="en-US" sz="2800" b="1" dirty="0" smtClean="0">
              <a:solidFill>
                <a:srgbClr val="00B050"/>
              </a:solidFill>
              <a:latin typeface="Arial" pitchFamily="34" charset="0"/>
              <a:cs typeface="Arial" pitchFamily="34" charset="0"/>
            </a:endParaRPr>
          </a:p>
          <a:p>
            <a:pPr lvl="0" eaLnBrk="0" fontAlgn="base" hangingPunct="0">
              <a:spcBef>
                <a:spcPct val="0"/>
              </a:spcBef>
              <a:spcAft>
                <a:spcPct val="0"/>
              </a:spcAft>
            </a:pPr>
            <a:r>
              <a:rPr lang="en-US" sz="2800" b="1" dirty="0" smtClean="0">
                <a:solidFill>
                  <a:srgbClr val="00B050"/>
                </a:solidFill>
                <a:latin typeface="Arial" pitchFamily="34" charset="0"/>
                <a:cs typeface="Arial" pitchFamily="34" charset="0"/>
              </a:rPr>
              <a:t>  </a:t>
            </a:r>
          </a:p>
          <a:p>
            <a:pPr lvl="0" eaLnBrk="0" fontAlgn="base" hangingPunct="0">
              <a:spcBef>
                <a:spcPct val="0"/>
              </a:spcBef>
              <a:spcAft>
                <a:spcPct val="0"/>
              </a:spcAft>
            </a:pPr>
            <a:r>
              <a:rPr lang="en-US" sz="2800" b="1" dirty="0" smtClean="0">
                <a:solidFill>
                  <a:srgbClr val="00B050"/>
                </a:solidFill>
                <a:latin typeface="Arial" pitchFamily="34" charset="0"/>
                <a:cs typeface="Arial" pitchFamily="34" charset="0"/>
              </a:rPr>
              <a:t> </a:t>
            </a:r>
          </a:p>
          <a:p>
            <a:pPr lvl="0" eaLnBrk="0" fontAlgn="base" hangingPunct="0">
              <a:spcBef>
                <a:spcPct val="0"/>
              </a:spcBef>
              <a:spcAft>
                <a:spcPct val="0"/>
              </a:spcAft>
            </a:pPr>
            <a:endParaRPr kumimoji="0" lang="en-US" sz="2800" b="1" i="0" u="none" strike="noStrike" cap="none" normalizeH="0" baseline="0" dirty="0" smtClean="0">
              <a:ln>
                <a:noFill/>
              </a:ln>
              <a:solidFill>
                <a:srgbClr val="00B050"/>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204716" y="14942"/>
            <a:ext cx="8939284" cy="79098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effectLst/>
                <a:latin typeface="Arial" pitchFamily="34" charset="0"/>
                <a:ea typeface="Times New Roman" pitchFamily="18" charset="0"/>
                <a:cs typeface="Arial" pitchFamily="34" charset="0"/>
              </a:rPr>
              <a:t> </a:t>
            </a:r>
            <a:endParaRPr kumimoji="0" lang="en-US" sz="2800" b="1" i="0" u="none" strike="noStrike" cap="none" normalizeH="0" baseline="0" dirty="0" smtClean="0">
              <a:ln>
                <a:noFill/>
              </a:ln>
              <a:effectLst/>
              <a:latin typeface="Arial" pitchFamily="34" charset="0"/>
              <a:cs typeface="Arial" pitchFamily="34" charset="0"/>
            </a:endParaRPr>
          </a:p>
          <a:p>
            <a:pPr lvl="0" eaLnBrk="0" fontAlgn="base" hangingPunct="0">
              <a:spcBef>
                <a:spcPct val="0"/>
              </a:spcBef>
              <a:spcAft>
                <a:spcPct val="0"/>
              </a:spcAft>
            </a:pPr>
            <a:r>
              <a:rPr lang="en-US" sz="3200" b="1" dirty="0" smtClean="0">
                <a:solidFill>
                  <a:srgbClr val="FF0000"/>
                </a:solidFill>
              </a:rPr>
              <a:t>Treatment for high-grade cancers</a:t>
            </a:r>
            <a:r>
              <a:rPr lang="en-US" sz="2800" b="1" dirty="0" smtClean="0">
                <a:solidFill>
                  <a:srgbClr val="FF0000"/>
                </a:solidFill>
              </a:rPr>
              <a:t>: </a:t>
            </a:r>
          </a:p>
          <a:p>
            <a:pPr lvl="0" eaLnBrk="0" fontAlgn="base" hangingPunct="0">
              <a:spcBef>
                <a:spcPct val="0"/>
              </a:spcBef>
              <a:spcAft>
                <a:spcPct val="0"/>
              </a:spcAft>
            </a:pPr>
            <a:r>
              <a:rPr lang="en-US" sz="2800" b="1" dirty="0" smtClean="0"/>
              <a:t> </a:t>
            </a:r>
          </a:p>
          <a:p>
            <a:pPr lvl="0" eaLnBrk="0" fontAlgn="base" hangingPunct="0">
              <a:spcBef>
                <a:spcPct val="0"/>
              </a:spcBef>
              <a:spcAft>
                <a:spcPct val="0"/>
              </a:spcAft>
            </a:pPr>
            <a:r>
              <a:rPr lang="en-US" sz="2800" b="1" dirty="0" smtClean="0"/>
              <a:t>surgery may be more extensive</a:t>
            </a:r>
          </a:p>
          <a:p>
            <a:pPr lvl="0" eaLnBrk="0" fontAlgn="base" hangingPunct="0">
              <a:spcBef>
                <a:spcPct val="0"/>
              </a:spcBef>
              <a:spcAft>
                <a:spcPct val="0"/>
              </a:spcAft>
            </a:pPr>
            <a:endParaRPr lang="en-US" sz="2800" b="1" dirty="0" smtClean="0"/>
          </a:p>
          <a:p>
            <a:pPr lvl="0" eaLnBrk="0" fontAlgn="base" hangingPunct="0">
              <a:spcBef>
                <a:spcPct val="0"/>
              </a:spcBef>
              <a:spcAft>
                <a:spcPct val="0"/>
              </a:spcAft>
            </a:pPr>
            <a:r>
              <a:rPr lang="en-US" sz="2800" b="1" dirty="0" smtClean="0"/>
              <a:t>In addition to the TH/BSO</a:t>
            </a:r>
          </a:p>
          <a:p>
            <a:pPr lvl="0" eaLnBrk="0" fontAlgn="base" hangingPunct="0">
              <a:spcBef>
                <a:spcPct val="0"/>
              </a:spcBef>
              <a:spcAft>
                <a:spcPct val="0"/>
              </a:spcAft>
            </a:pPr>
            <a:endParaRPr lang="en-US" sz="2800" b="1" dirty="0" smtClean="0"/>
          </a:p>
          <a:p>
            <a:pPr lvl="0" eaLnBrk="0" fontAlgn="base" hangingPunct="0">
              <a:spcBef>
                <a:spcPct val="0"/>
              </a:spcBef>
              <a:spcAft>
                <a:spcPct val="0"/>
              </a:spcAft>
            </a:pPr>
            <a:r>
              <a:rPr lang="en-US" sz="2800" b="1" dirty="0" smtClean="0"/>
              <a:t> and the pelvic and </a:t>
            </a:r>
            <a:r>
              <a:rPr lang="en-US" sz="2800" b="1" dirty="0" err="1" smtClean="0"/>
              <a:t>para</a:t>
            </a:r>
            <a:r>
              <a:rPr lang="en-US" sz="2800" b="1" dirty="0" smtClean="0"/>
              <a:t>-aortic lymph node dissections</a:t>
            </a:r>
          </a:p>
          <a:p>
            <a:pPr lvl="0" eaLnBrk="0" fontAlgn="base" hangingPunct="0">
              <a:spcBef>
                <a:spcPct val="0"/>
              </a:spcBef>
              <a:spcAft>
                <a:spcPct val="0"/>
              </a:spcAft>
            </a:pPr>
            <a:endParaRPr lang="en-US" sz="2800" b="1" dirty="0" smtClean="0"/>
          </a:p>
          <a:p>
            <a:pPr lvl="0" fontAlgn="base">
              <a:spcBef>
                <a:spcPct val="0"/>
              </a:spcBef>
              <a:spcAft>
                <a:spcPct val="0"/>
              </a:spcAft>
            </a:pPr>
            <a:r>
              <a:rPr lang="el-GR" sz="2800" b="1" dirty="0" smtClean="0">
                <a:latin typeface="Trebuchet MS" pitchFamily="34" charset="0"/>
                <a:ea typeface="Times New Roman" pitchFamily="18" charset="0"/>
                <a:cs typeface="Times New Roman" pitchFamily="18" charset="0"/>
              </a:rPr>
              <a:t>systematic pelvic lymphadenectomy </a:t>
            </a:r>
            <a:endParaRPr lang="en-US" sz="2800" b="1" dirty="0" smtClean="0">
              <a:latin typeface="Trebuchet MS" pitchFamily="34" charset="0"/>
              <a:ea typeface="Times New Roman" pitchFamily="18" charset="0"/>
              <a:cs typeface="Times New Roman" pitchFamily="18" charset="0"/>
            </a:endParaRPr>
          </a:p>
          <a:p>
            <a:pPr lvl="0" fontAlgn="base">
              <a:spcBef>
                <a:spcPct val="0"/>
              </a:spcBef>
              <a:spcAft>
                <a:spcPct val="0"/>
              </a:spcAft>
            </a:pPr>
            <a:r>
              <a:rPr lang="en-US" sz="2800" b="1" dirty="0" smtClean="0">
                <a:latin typeface="Trebuchet MS" pitchFamily="34" charset="0"/>
                <a:ea typeface="Times New Roman" pitchFamily="18" charset="0"/>
                <a:cs typeface="Times New Roman" pitchFamily="18" charset="0"/>
              </a:rPr>
              <a:t> </a:t>
            </a:r>
          </a:p>
          <a:p>
            <a:pPr lvl="0" fontAlgn="base">
              <a:spcBef>
                <a:spcPct val="0"/>
              </a:spcBef>
              <a:spcAft>
                <a:spcPct val="0"/>
              </a:spcAft>
            </a:pPr>
            <a:r>
              <a:rPr lang="el-GR" sz="2800" b="1" dirty="0" smtClean="0">
                <a:latin typeface="Trebuchet MS" pitchFamily="34" charset="0"/>
                <a:ea typeface="Times New Roman" pitchFamily="18" charset="0"/>
                <a:cs typeface="Times New Roman" pitchFamily="18" charset="0"/>
              </a:rPr>
              <a:t> at least removal of any clinically suspicious paraaortic lymph nodes </a:t>
            </a:r>
            <a:endParaRPr lang="en-US" sz="2800" b="1" dirty="0" smtClean="0"/>
          </a:p>
          <a:p>
            <a:pPr lvl="0" eaLnBrk="0" fontAlgn="base" hangingPunct="0">
              <a:spcBef>
                <a:spcPct val="0"/>
              </a:spcBef>
              <a:spcAft>
                <a:spcPct val="0"/>
              </a:spcAft>
            </a:pPr>
            <a:endParaRPr lang="en-US" sz="2800" b="1" dirty="0" smtClean="0"/>
          </a:p>
          <a:p>
            <a:pPr lvl="0" eaLnBrk="0" fontAlgn="base" hangingPunct="0">
              <a:spcBef>
                <a:spcPct val="0"/>
              </a:spcBef>
              <a:spcAft>
                <a:spcPct val="0"/>
              </a:spcAft>
            </a:pPr>
            <a:r>
              <a:rPr lang="en-US" sz="2800" b="1" dirty="0" smtClean="0"/>
              <a:t> the </a:t>
            </a:r>
            <a:r>
              <a:rPr lang="en-US" sz="2800" b="1" dirty="0" err="1" smtClean="0"/>
              <a:t>omentum</a:t>
            </a:r>
            <a:r>
              <a:rPr lang="en-US" sz="2800" b="1" dirty="0" smtClean="0"/>
              <a:t> is often removed</a:t>
            </a:r>
          </a:p>
          <a:p>
            <a:pPr lvl="0" eaLnBrk="0" fontAlgn="base" hangingPunct="0">
              <a:spcBef>
                <a:spcPct val="0"/>
              </a:spcBef>
              <a:spcAft>
                <a:spcPct val="0"/>
              </a:spcAft>
            </a:pPr>
            <a:endParaRPr lang="en-US" sz="2800" b="1" dirty="0" smtClean="0"/>
          </a:p>
          <a:p>
            <a:pPr lvl="0" eaLnBrk="0" fontAlgn="base" hangingPunct="0">
              <a:spcBef>
                <a:spcPct val="0"/>
              </a:spcBef>
              <a:spcAft>
                <a:spcPct val="0"/>
              </a:spcAft>
            </a:pPr>
            <a:r>
              <a:rPr lang="en-US" sz="2800" b="1" dirty="0" smtClean="0"/>
              <a:t> </a:t>
            </a:r>
          </a:p>
          <a:p>
            <a:pPr lvl="0" eaLnBrk="0" fontAlgn="base" hangingPunct="0">
              <a:spcBef>
                <a:spcPct val="0"/>
              </a:spcBef>
              <a:spcAft>
                <a:spcPct val="0"/>
              </a:spcAft>
            </a:pPr>
            <a:endParaRPr kumimoji="0" lang="en-US" sz="2800" b="1" i="0" u="none" strike="noStrike" cap="none" normalizeH="0" baseline="0" dirty="0" smtClean="0">
              <a:ln>
                <a:noFill/>
              </a:ln>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152400" y="-145197"/>
            <a:ext cx="84582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FF0000"/>
                </a:solidFill>
                <a:effectLst/>
                <a:latin typeface="Arial" pitchFamily="34" charset="0"/>
                <a:cs typeface="Arial" pitchFamily="34" charset="0"/>
              </a:rPr>
              <a:t>Omental Biopsy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effectLst/>
                <a:latin typeface="Arial" pitchFamily="34" charset="0"/>
                <a:cs typeface="Arial" pitchFamily="34" charset="0"/>
              </a:rPr>
              <a:t> </a:t>
            </a:r>
            <a:r>
              <a:rPr kumimoji="0" lang="el-GR" sz="2800" b="1" i="0" u="none" strike="noStrike" cap="none" normalizeH="0" baseline="0" dirty="0" smtClean="0">
                <a:ln>
                  <a:noFill/>
                </a:ln>
                <a:effectLst/>
                <a:latin typeface="Arial" pitchFamily="34" charset="0"/>
                <a:cs typeface="Arial" pitchFamily="34" charset="0"/>
              </a:rPr>
              <a:t>an omental biopsy is also performed as part of the surgical staging because occult omental metastases may occur, particularly in patients</a:t>
            </a:r>
            <a:endParaRPr kumimoji="0" lang="en-US" sz="28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800" b="1"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800" b="1" i="0" u="none" strike="noStrike" cap="none" normalizeH="0" baseline="0" dirty="0" smtClean="0">
                <a:ln>
                  <a:noFill/>
                </a:ln>
                <a:effectLst/>
                <a:latin typeface="Arial" pitchFamily="34" charset="0"/>
                <a:cs typeface="Arial" pitchFamily="34" charset="0"/>
              </a:rPr>
              <a:t> with grade 3 tumors or </a:t>
            </a:r>
            <a:endParaRPr kumimoji="0" lang="en-US" sz="28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800" b="1"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800" b="1" i="0" u="none" strike="noStrike" cap="none" normalizeH="0" baseline="0" dirty="0" smtClean="0">
                <a:ln>
                  <a:noFill/>
                </a:ln>
                <a:effectLst/>
                <a:latin typeface="Arial" pitchFamily="34" charset="0"/>
                <a:cs typeface="Arial" pitchFamily="34" charset="0"/>
              </a:rPr>
              <a:t>deeply invasive lesions</a:t>
            </a:r>
            <a:endParaRPr kumimoji="0" lang="en-US" sz="28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effectLst/>
                <a:latin typeface="Arial" pitchFamily="34" charset="0"/>
                <a:cs typeface="Arial" pitchFamily="34" charset="0"/>
              </a:rPr>
              <a:t> </a:t>
            </a:r>
            <a:r>
              <a:rPr kumimoji="0" lang="el-GR" sz="2800" b="1" i="0" u="none" strike="noStrike" cap="none" normalizeH="0" baseline="0" dirty="0" smtClean="0">
                <a:ln>
                  <a:noFill/>
                </a:ln>
                <a:effectLst/>
                <a:latin typeface="Arial" pitchFamily="34" charset="0"/>
                <a:cs typeface="Arial" pitchFamily="34" charset="0"/>
              </a:rPr>
              <a:t>The omentum should be carefully inspected, along with all peritoneal surfaces, and any suspicious lesions excised</a:t>
            </a:r>
            <a:endParaRPr kumimoji="0" lang="en-US" sz="28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800" b="1" i="0" u="none" strike="noStrike" cap="none" normalizeH="0" baseline="0" dirty="0" smtClean="0">
                <a:ln>
                  <a:noFill/>
                </a:ln>
                <a:effectLst/>
                <a:latin typeface="Arial" pitchFamily="34" charset="0"/>
                <a:cs typeface="Arial" pitchFamily="34" charset="0"/>
              </a:rPr>
              <a:t> If the omentum appears normal, then a generous biopsy (e.g., 5 × 5 cm) should be taken</a:t>
            </a:r>
          </a:p>
        </p:txBody>
      </p:sp>
    </p:spTree>
  </p:cSld>
  <p:clrMapOvr>
    <a:masterClrMapping/>
  </p:clrMapOvr>
  <p:transition>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685800" y="1131331"/>
            <a:ext cx="6934200" cy="42165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600" b="1" dirty="0" smtClean="0">
                <a:solidFill>
                  <a:srgbClr val="FF0000"/>
                </a:solidFill>
                <a:latin typeface="Arial" pitchFamily="34" charset="0"/>
                <a:cs typeface="Arial" pitchFamily="34" charset="0"/>
              </a:rPr>
              <a:t>MANAGEMENT OF STAGE II  ENDOMETRIAL CARCINOMA </a:t>
            </a:r>
            <a:r>
              <a:rPr kumimoji="0" lang="en-US" sz="36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a:t>
            </a:r>
          </a:p>
          <a:p>
            <a:pPr lvl="0" fontAlgn="base">
              <a:spcBef>
                <a:spcPct val="0"/>
              </a:spcBef>
              <a:spcAft>
                <a:spcPct val="0"/>
              </a:spcAft>
            </a:pPr>
            <a:endParaRPr lang="en-US" sz="2800" b="1" dirty="0" smtClean="0">
              <a:latin typeface="Arial" pitchFamily="34" charset="0"/>
              <a:cs typeface="Arial" pitchFamily="34" charset="0"/>
            </a:endParaRPr>
          </a:p>
          <a:p>
            <a:pPr lvl="0" fontAlgn="base">
              <a:spcBef>
                <a:spcPct val="0"/>
              </a:spcBef>
              <a:spcAft>
                <a:spcPct val="0"/>
              </a:spcAft>
            </a:pPr>
            <a:r>
              <a:rPr lang="en-US" sz="2800" b="1" dirty="0" smtClean="0">
                <a:latin typeface="Arial" pitchFamily="34" charset="0"/>
                <a:cs typeface="Arial" pitchFamily="34" charset="0"/>
              </a:rPr>
              <a:t>The surgery would include a radical hysterectomy , (BSO) </a:t>
            </a:r>
            <a:r>
              <a:rPr lang="en-US" sz="2800" b="1" dirty="0" err="1" smtClean="0">
                <a:latin typeface="Arial" pitchFamily="34" charset="0"/>
                <a:cs typeface="Arial" pitchFamily="34" charset="0"/>
              </a:rPr>
              <a:t>salpingo</a:t>
            </a:r>
            <a:r>
              <a:rPr lang="en-US" sz="2800" b="1" dirty="0" smtClean="0">
                <a:latin typeface="Arial" pitchFamily="34" charset="0"/>
                <a:cs typeface="Arial" pitchFamily="34" charset="0"/>
              </a:rPr>
              <a:t>- </a:t>
            </a:r>
            <a:r>
              <a:rPr lang="en-US" sz="2800" b="1" dirty="0" err="1" smtClean="0">
                <a:latin typeface="Arial" pitchFamily="34" charset="0"/>
                <a:cs typeface="Arial" pitchFamily="34" charset="0"/>
              </a:rPr>
              <a:t>oophorectomy</a:t>
            </a:r>
            <a:endParaRPr lang="en-US" sz="2800" b="1" dirty="0" smtClean="0">
              <a:latin typeface="Arial" pitchFamily="34" charset="0"/>
              <a:cs typeface="Arial" pitchFamily="34" charset="0"/>
            </a:endParaRPr>
          </a:p>
          <a:p>
            <a:pPr lvl="0" fontAlgn="base">
              <a:spcBef>
                <a:spcPct val="0"/>
              </a:spcBef>
              <a:spcAft>
                <a:spcPct val="0"/>
              </a:spcAft>
            </a:pPr>
            <a:endParaRPr lang="en-US" sz="2800" b="1" dirty="0" smtClean="0">
              <a:latin typeface="Arial" pitchFamily="34" charset="0"/>
              <a:cs typeface="Arial" pitchFamily="34" charset="0"/>
            </a:endParaRPr>
          </a:p>
          <a:p>
            <a:pPr lvl="0" fontAlgn="base">
              <a:spcBef>
                <a:spcPct val="0"/>
              </a:spcBef>
              <a:spcAft>
                <a:spcPct val="0"/>
              </a:spcAft>
            </a:pPr>
            <a:r>
              <a:rPr lang="en-US" sz="2800" b="1" dirty="0" smtClean="0">
                <a:latin typeface="Arial" pitchFamily="34" charset="0"/>
                <a:cs typeface="Arial" pitchFamily="34" charset="0"/>
              </a:rPr>
              <a:t>  lymph node dissection (LND) or sampling     pelvic and </a:t>
            </a:r>
            <a:r>
              <a:rPr lang="en-US" sz="2800" b="1" dirty="0" err="1" smtClean="0">
                <a:latin typeface="Arial" pitchFamily="34" charset="0"/>
                <a:cs typeface="Arial" pitchFamily="34" charset="0"/>
              </a:rPr>
              <a:t>para</a:t>
            </a:r>
            <a:r>
              <a:rPr lang="en-US" sz="2800" b="1" dirty="0" smtClean="0">
                <a:latin typeface="Arial" pitchFamily="34" charset="0"/>
                <a:cs typeface="Arial" pitchFamily="34" charset="0"/>
              </a:rPr>
              <a:t>-aortic</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ChangeArrowheads="1"/>
          </p:cNvSpPr>
          <p:nvPr/>
        </p:nvSpPr>
        <p:spPr bwMode="auto">
          <a:xfrm>
            <a:off x="228600" y="1371600"/>
            <a:ext cx="624840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The cornerstone of treatment for endometrial cancer is</a:t>
            </a:r>
            <a:endPar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a:t>
            </a:r>
            <a:endPar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total abdominal hysterectomy and bilateral salpingo-oophorectomy</a:t>
            </a:r>
            <a:r>
              <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a:t>
            </a:r>
          </a:p>
          <a:p>
            <a:pPr lvl="0" fontAlgn="base">
              <a:spcBef>
                <a:spcPct val="0"/>
              </a:spcBef>
              <a:spcAft>
                <a:spcPct val="0"/>
              </a:spcAft>
            </a:pPr>
            <a:r>
              <a:rPr lang="en-US" sz="2800" b="1" dirty="0" smtClean="0">
                <a:solidFill>
                  <a:schemeClr val="tx2"/>
                </a:solidFill>
                <a:latin typeface="Arial" pitchFamily="34" charset="0"/>
                <a:cs typeface="Arial" pitchFamily="34" charset="0"/>
              </a:rPr>
              <a:t>          (Surgical Staging)</a:t>
            </a: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457200" y="838200"/>
            <a:ext cx="8001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800" b="1" dirty="0" smtClean="0">
                <a:solidFill>
                  <a:srgbClr val="FF0000"/>
                </a:solidFill>
                <a:latin typeface="Arial" pitchFamily="34" charset="0"/>
                <a:cs typeface="Arial" pitchFamily="34" charset="0"/>
              </a:rPr>
              <a:t>MANAGEMENT OF STAGE III-  ENDOMETRIAL CARCINOMA </a:t>
            </a:r>
            <a:r>
              <a:rPr kumimoji="0" lang="en-US"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a:t>
            </a:r>
          </a:p>
          <a:p>
            <a:r>
              <a:rPr lang="en-US" sz="2800" b="1" dirty="0" smtClean="0">
                <a:latin typeface="Arial" pitchFamily="34" charset="0"/>
                <a:cs typeface="Arial" pitchFamily="34" charset="0"/>
              </a:rPr>
              <a:t>Stage III cancers have spread outside of the uterus</a:t>
            </a:r>
          </a:p>
          <a:p>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If the surgeon thinks that all visible cancer can be removed, a hysterectomy with bilateral </a:t>
            </a:r>
            <a:r>
              <a:rPr lang="en-US" sz="2800" b="1" dirty="0" err="1" smtClean="0">
                <a:latin typeface="Arial" pitchFamily="34" charset="0"/>
                <a:cs typeface="Arial" pitchFamily="34" charset="0"/>
              </a:rPr>
              <a:t>salpingo-oophorectomy</a:t>
            </a:r>
            <a:r>
              <a:rPr lang="en-US" sz="2800" b="1" dirty="0" smtClean="0">
                <a:latin typeface="Arial" pitchFamily="34" charset="0"/>
                <a:cs typeface="Arial" pitchFamily="34" charset="0"/>
              </a:rPr>
              <a:t> (BSO) is done</a:t>
            </a:r>
          </a:p>
          <a:p>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 A pelvic and </a:t>
            </a:r>
            <a:r>
              <a:rPr lang="en-US" sz="2800" b="1" dirty="0" err="1" smtClean="0">
                <a:latin typeface="Arial" pitchFamily="34" charset="0"/>
                <a:cs typeface="Arial" pitchFamily="34" charset="0"/>
              </a:rPr>
              <a:t>para</a:t>
            </a:r>
            <a:r>
              <a:rPr lang="en-US" sz="2800" b="1" dirty="0" smtClean="0">
                <a:latin typeface="Arial" pitchFamily="34" charset="0"/>
                <a:cs typeface="Arial" pitchFamily="34" charset="0"/>
              </a:rPr>
              <a:t>-aortic lymph node dissection may also be done</a:t>
            </a:r>
          </a:p>
          <a:p>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 Pelvic washings  will be obtained and</a:t>
            </a:r>
          </a:p>
          <a:p>
            <a:r>
              <a:rPr lang="en-US" sz="2800" b="1" dirty="0" smtClean="0">
                <a:latin typeface="Arial" pitchFamily="34" charset="0"/>
                <a:cs typeface="Arial" pitchFamily="34" charset="0"/>
              </a:rPr>
              <a:t> the </a:t>
            </a:r>
            <a:r>
              <a:rPr lang="en-US" sz="2800" b="1" dirty="0" err="1" smtClean="0">
                <a:latin typeface="Arial" pitchFamily="34" charset="0"/>
                <a:cs typeface="Arial" pitchFamily="34" charset="0"/>
              </a:rPr>
              <a:t>omentum</a:t>
            </a:r>
            <a:r>
              <a:rPr lang="en-US" sz="2800" b="1" dirty="0" smtClean="0">
                <a:latin typeface="Arial" pitchFamily="34" charset="0"/>
                <a:cs typeface="Arial" pitchFamily="34" charset="0"/>
              </a:rPr>
              <a:t> may be removed</a:t>
            </a:r>
            <a:r>
              <a:rPr kumimoji="0" lang="en-US" sz="2800" b="1" i="0" u="none" strike="noStrike" cap="none" normalizeH="0" baseline="0" dirty="0" smtClean="0">
                <a:ln>
                  <a:noFill/>
                </a:ln>
                <a:solidFill>
                  <a:srgbClr val="454B54"/>
                </a:solidFill>
                <a:effectLst/>
                <a:latin typeface="Arial" pitchFamily="34" charset="0"/>
                <a:ea typeface="Calibri" pitchFamily="34" charset="0"/>
                <a:cs typeface="Arial" pitchFamily="34" charset="0"/>
              </a:rPr>
              <a:t>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a:xfrm>
            <a:off x="457200" y="274638"/>
            <a:ext cx="8229600" cy="1935162"/>
          </a:xfrm>
        </p:spPr>
        <p:txBody>
          <a:bodyPr/>
          <a:lstStyle/>
          <a:p>
            <a:pPr eaLnBrk="1" hangingPunct="1"/>
            <a:r>
              <a:rPr lang="en-US" sz="4000" b="1" dirty="0" smtClean="0">
                <a:solidFill>
                  <a:srgbClr val="FF0000"/>
                </a:solidFill>
              </a:rPr>
              <a:t> </a:t>
            </a:r>
            <a:r>
              <a:rPr lang="en-US" sz="3600" b="1" dirty="0" smtClean="0">
                <a:solidFill>
                  <a:srgbClr val="FF0000"/>
                </a:solidFill>
              </a:rPr>
              <a:t>MANAGEMENT OF STAGE  IV ENDOMETRIAL CARCINOMA</a:t>
            </a:r>
          </a:p>
        </p:txBody>
      </p:sp>
      <p:sp>
        <p:nvSpPr>
          <p:cNvPr id="92163" name="Rectangle 3"/>
          <p:cNvSpPr>
            <a:spLocks noGrp="1" noChangeArrowheads="1"/>
          </p:cNvSpPr>
          <p:nvPr>
            <p:ph type="body" idx="4294967295"/>
          </p:nvPr>
        </p:nvSpPr>
        <p:spPr>
          <a:xfrm>
            <a:off x="457200" y="2362200"/>
            <a:ext cx="8229600" cy="4038600"/>
          </a:xfrm>
          <a:ln>
            <a:solidFill>
              <a:schemeClr val="bg2"/>
            </a:solidFill>
          </a:ln>
        </p:spPr>
        <p:txBody>
          <a:bodyPr>
            <a:normAutofit/>
          </a:bodyPr>
          <a:lstStyle/>
          <a:p>
            <a:pPr marL="609600" indent="-609600" eaLnBrk="1" hangingPunct="1">
              <a:buFontTx/>
              <a:buAutoNum type="arabicPeriod"/>
            </a:pPr>
            <a:r>
              <a:rPr lang="en-US" sz="2800" b="1" dirty="0" smtClean="0">
                <a:latin typeface="Arial" pitchFamily="34" charset="0"/>
                <a:cs typeface="Arial" pitchFamily="34" charset="0"/>
              </a:rPr>
              <a:t>Make every effort to have patient surgically staged and maximally </a:t>
            </a:r>
            <a:r>
              <a:rPr lang="en-US" sz="2800" b="1" dirty="0" err="1" smtClean="0">
                <a:latin typeface="Arial" pitchFamily="34" charset="0"/>
                <a:cs typeface="Arial" pitchFamily="34" charset="0"/>
              </a:rPr>
              <a:t>debulked</a:t>
            </a:r>
            <a:endParaRPr lang="en-US" sz="2800" b="1" dirty="0" smtClean="0">
              <a:latin typeface="Arial" pitchFamily="34" charset="0"/>
              <a:cs typeface="Arial" pitchFamily="34" charset="0"/>
            </a:endParaRPr>
          </a:p>
          <a:p>
            <a:pPr marL="609600" indent="-609600" eaLnBrk="1" hangingPunct="1">
              <a:buFontTx/>
              <a:buAutoNum type="arabicPeriod"/>
            </a:pPr>
            <a:endParaRPr lang="en-US" sz="2800" b="1" dirty="0" smtClean="0">
              <a:latin typeface="Arial" pitchFamily="34" charset="0"/>
              <a:cs typeface="Arial" pitchFamily="34" charset="0"/>
            </a:endParaRPr>
          </a:p>
          <a:p>
            <a:pPr marL="609600" indent="-609600" eaLnBrk="1" hangingPunct="1">
              <a:buFontTx/>
              <a:buAutoNum type="arabicPeriod"/>
            </a:pPr>
            <a:r>
              <a:rPr lang="en-US" sz="2800" b="1" dirty="0" smtClean="0">
                <a:latin typeface="Arial" pitchFamily="34" charset="0"/>
                <a:cs typeface="Arial" pitchFamily="34" charset="0"/>
              </a:rPr>
              <a:t>Whole abdominal RT alone is probably</a:t>
            </a:r>
          </a:p>
          <a:p>
            <a:pPr marL="609600" indent="-609600">
              <a:buFontTx/>
              <a:buAutoNum type="arabicPeriod"/>
            </a:pPr>
            <a:r>
              <a:rPr lang="en-US" sz="2800" b="1" dirty="0" smtClean="0">
                <a:latin typeface="Arial" pitchFamily="34" charset="0"/>
                <a:cs typeface="Arial" pitchFamily="34" charset="0"/>
              </a:rPr>
              <a:t> an acceptable treatment</a:t>
            </a:r>
          </a:p>
        </p:txBody>
      </p:sp>
    </p:spTree>
  </p:cSld>
  <p:clrMapOvr>
    <a:masterClrMapping/>
  </p:clrMapOvr>
  <p:transition>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914400" y="2895600"/>
            <a:ext cx="6858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40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Special </a:t>
            </a:r>
            <a:r>
              <a:rPr kumimoji="0" lang="en-US" sz="40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 </a:t>
            </a:r>
            <a:r>
              <a:rPr kumimoji="0" lang="el-GR" sz="40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Clinical Circumstances </a:t>
            </a:r>
            <a:endParaRPr kumimoji="0" lang="el-GR" sz="40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457200" y="1066800"/>
            <a:ext cx="74676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FF0000"/>
                </a:solidFill>
                <a:effectLst/>
                <a:latin typeface="Arial" pitchFamily="34" charset="0"/>
                <a:cs typeface="Arial" pitchFamily="34" charset="0"/>
              </a:rPr>
              <a:t>Vaginal Hysterectomy</a:t>
            </a:r>
            <a:endParaRPr kumimoji="0" lang="en-US" sz="28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Arial" pitchFamily="34" charset="0"/>
                <a:cs typeface="Arial" pitchFamily="34" charset="0"/>
              </a:rPr>
              <a:t>In selected patients with</a:t>
            </a:r>
            <a:endParaRPr kumimoji="0" lang="en-US" sz="2800" b="1" i="0" u="none" strike="noStrike" cap="none" normalizeH="0" baseline="0" dirty="0" smtClean="0">
              <a:ln>
                <a:noFill/>
              </a:ln>
              <a:solidFill>
                <a:srgbClr val="0A0905"/>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rgbClr val="0A0905"/>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Arial" pitchFamily="34" charset="0"/>
                <a:cs typeface="Arial" pitchFamily="34" charset="0"/>
              </a:rPr>
              <a:t> marked obesity </a:t>
            </a:r>
            <a:endParaRPr kumimoji="0" lang="en-US" sz="2800" b="1" i="0" u="none" strike="noStrike" cap="none" normalizeH="0" baseline="0" dirty="0" smtClean="0">
              <a:ln>
                <a:noFill/>
              </a:ln>
              <a:solidFill>
                <a:srgbClr val="0A0905"/>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Arial" pitchFamily="34" charset="0"/>
                <a:cs typeface="Arial" pitchFamily="34" charset="0"/>
              </a:rPr>
              <a:t> medical problems that place them at high risk for abdominal operations</a:t>
            </a:r>
            <a:endParaRPr kumimoji="0" lang="en-US" sz="2800" b="1" i="0" u="none" strike="noStrike" cap="none" normalizeH="0" baseline="0" dirty="0" smtClean="0">
              <a:ln>
                <a:noFill/>
              </a:ln>
              <a:solidFill>
                <a:srgbClr val="0A0905"/>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800" b="1" dirty="0" smtClean="0">
              <a:solidFill>
                <a:srgbClr val="0A0905"/>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Arial" pitchFamily="34" charset="0"/>
                <a:cs typeface="Arial" pitchFamily="34" charset="0"/>
              </a:rPr>
              <a:t> vaginal hysterectomy should be considered</a:t>
            </a: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609600" y="1600200"/>
            <a:ext cx="76962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l-GR"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Endometrial Carcinomas in Young Women</a:t>
            </a: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fontAlgn="base">
              <a:spcBef>
                <a:spcPct val="0"/>
              </a:spcBef>
              <a:spcAft>
                <a:spcPct val="0"/>
              </a:spcAft>
              <a:buFontTx/>
              <a:buChar char="•"/>
              <a:tabLst>
                <a:tab pos="457200" algn="l"/>
              </a:tabLst>
            </a:pPr>
            <a:r>
              <a:rPr lang="el-GR" sz="2800" b="1" dirty="0" smtClean="0">
                <a:latin typeface="Arial" pitchFamily="34" charset="0"/>
                <a:cs typeface="Arial" pitchFamily="34" charset="0"/>
              </a:rPr>
              <a:t>Approximately 5% of endometrial cancers occur in women aged 40 years </a:t>
            </a:r>
            <a:endParaRPr lang="en-US" sz="2800" b="1" dirty="0" smtClean="0">
              <a:latin typeface="Arial" pitchFamily="34" charset="0"/>
              <a:cs typeface="Arial" pitchFamily="34" charset="0"/>
            </a:endParaRPr>
          </a:p>
          <a:p>
            <a:pPr lvl="0" fontAlgn="base">
              <a:spcBef>
                <a:spcPct val="0"/>
              </a:spcBef>
              <a:spcAft>
                <a:spcPct val="0"/>
              </a:spcAft>
              <a:buFontTx/>
              <a:buChar char="•"/>
              <a:tabLst>
                <a:tab pos="457200" algn="l"/>
              </a:tabLst>
            </a:pPr>
            <a:r>
              <a:rPr lang="el-GR" sz="2800" b="1" dirty="0" smtClean="0">
                <a:latin typeface="Arial" pitchFamily="34" charset="0"/>
                <a:cs typeface="Arial" pitchFamily="34" charset="0"/>
              </a:rPr>
              <a:t>usually in association with </a:t>
            </a:r>
            <a:endParaRPr lang="en-US" sz="2800" b="1" dirty="0" smtClean="0">
              <a:latin typeface="Arial" pitchFamily="34" charset="0"/>
              <a:cs typeface="Arial" pitchFamily="34" charset="0"/>
            </a:endParaRPr>
          </a:p>
          <a:p>
            <a:pPr lvl="0" fontAlgn="base">
              <a:spcBef>
                <a:spcPct val="0"/>
              </a:spcBef>
              <a:spcAft>
                <a:spcPct val="0"/>
              </a:spcAft>
              <a:buFontTx/>
              <a:buChar char="•"/>
              <a:tabLst>
                <a:tab pos="457200" algn="l"/>
              </a:tabLst>
            </a:pPr>
            <a:r>
              <a:rPr lang="el-GR" sz="2800" b="1" dirty="0" smtClean="0">
                <a:latin typeface="Arial" pitchFamily="34" charset="0"/>
                <a:cs typeface="Arial" pitchFamily="34" charset="0"/>
              </a:rPr>
              <a:t>the polycystic ovarian syndrome</a:t>
            </a:r>
            <a:r>
              <a:rPr lang="en-US" sz="2800" b="1" dirty="0" smtClean="0">
                <a:latin typeface="Arial" pitchFamily="34" charset="0"/>
                <a:cs typeface="Arial" pitchFamily="34" charset="0"/>
              </a:rPr>
              <a:t>  </a:t>
            </a:r>
          </a:p>
          <a:p>
            <a:pPr lvl="0" fontAlgn="base">
              <a:spcBef>
                <a:spcPct val="0"/>
              </a:spcBef>
              <a:spcAft>
                <a:spcPct val="0"/>
              </a:spcAft>
              <a:buFontTx/>
              <a:buChar char="•"/>
              <a:tabLst>
                <a:tab pos="457200" algn="l"/>
              </a:tabLst>
            </a:pPr>
            <a:r>
              <a:rPr lang="el-GR" sz="2800" b="1" dirty="0" smtClean="0">
                <a:latin typeface="Arial" pitchFamily="34" charset="0"/>
                <a:cs typeface="Arial" pitchFamily="34" charset="0"/>
              </a:rPr>
              <a:t> usually well-differentiated tumors</a:t>
            </a:r>
            <a:endParaRPr lang="en-US" sz="2800" b="1" dirty="0" smtClean="0">
              <a:latin typeface="Arial" pitchFamily="34" charset="0"/>
              <a:cs typeface="Arial" pitchFamily="34" charset="0"/>
            </a:endParaRPr>
          </a:p>
          <a:p>
            <a:pPr lvl="0" fontAlgn="base">
              <a:spcBef>
                <a:spcPct val="0"/>
              </a:spcBef>
              <a:spcAft>
                <a:spcPct val="0"/>
              </a:spcAft>
              <a:buFontTx/>
              <a:buChar char="•"/>
              <a:tabLst>
                <a:tab pos="457200" algn="l"/>
              </a:tabLst>
            </a:pPr>
            <a:r>
              <a:rPr lang="el-GR" sz="2800" b="1" dirty="0" smtClean="0">
                <a:solidFill>
                  <a:srgbClr val="FF0000"/>
                </a:solidFill>
                <a:latin typeface="Arial" pitchFamily="34" charset="0"/>
                <a:cs typeface="Arial" pitchFamily="34" charset="0"/>
              </a:rPr>
              <a:t>minority </a:t>
            </a:r>
            <a:r>
              <a:rPr lang="el-GR" sz="2800" b="1" dirty="0" smtClean="0">
                <a:latin typeface="Arial" pitchFamily="34" charset="0"/>
                <a:cs typeface="Arial" pitchFamily="34" charset="0"/>
              </a:rPr>
              <a:t>occur in association with the hereditary nonpolyposis colorectal cancer </a:t>
            </a:r>
            <a:r>
              <a:rPr kumimoji="0" lang="el-GR"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14400"/>
            <a:ext cx="8610600" cy="5693866"/>
          </a:xfrm>
          <a:prstGeom prst="rect">
            <a:avLst/>
          </a:prstGeom>
        </p:spPr>
        <p:txBody>
          <a:bodyPr wrap="square">
            <a:spAutoFit/>
          </a:bodyPr>
          <a:lstStyle/>
          <a:p>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MRI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to exclude significant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myometrial</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invasion</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tumors should have grade 1 histology</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and be </a:t>
            </a:r>
            <a:r>
              <a:rPr lang="el-GR" sz="2800" b="1" dirty="0" smtClean="0">
                <a:solidFill>
                  <a:srgbClr val="FF0000"/>
                </a:solidFill>
                <a:latin typeface="Arial" pitchFamily="34" charset="0"/>
                <a:cs typeface="Arial" pitchFamily="34" charset="0"/>
              </a:rPr>
              <a:t>PR positive</a:t>
            </a:r>
            <a:endParaRPr lang="en-US" sz="2800" b="1" dirty="0" smtClean="0">
              <a:solidFill>
                <a:srgbClr val="FF0000"/>
              </a:solidFill>
              <a:latin typeface="Arial" pitchFamily="34" charset="0"/>
              <a:cs typeface="Arial" pitchFamily="34" charset="0"/>
            </a:endParaRP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Fertility preservation is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concern </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with a varietyof progestins  </a:t>
            </a:r>
            <a:r>
              <a:rPr lang="en-US" sz="2800" b="1" dirty="0" smtClean="0">
                <a:latin typeface="Arial" pitchFamily="34" charset="0"/>
                <a:cs typeface="Arial" pitchFamily="34" charset="0"/>
              </a:rPr>
              <a:t>   </a:t>
            </a:r>
          </a:p>
          <a:p>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regression of the carcinoma in approximately </a:t>
            </a:r>
            <a:r>
              <a:rPr lang="el-GR" sz="2800" b="1" dirty="0" smtClean="0">
                <a:solidFill>
                  <a:srgbClr val="FF0000"/>
                </a:solidFill>
                <a:latin typeface="Arial" pitchFamily="34" charset="0"/>
                <a:cs typeface="Arial" pitchFamily="34" charset="0"/>
              </a:rPr>
              <a:t>80%</a:t>
            </a:r>
            <a:r>
              <a:rPr lang="el-GR" sz="2800" b="1" dirty="0" smtClean="0">
                <a:latin typeface="Arial" pitchFamily="34" charset="0"/>
                <a:cs typeface="Arial" pitchFamily="34" charset="0"/>
              </a:rPr>
              <a:t> of cases</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recommend hysterectomy once childbearing has been completed </a:t>
            </a:r>
            <a:endParaRPr lang="en-US" sz="2800" b="1" dirty="0">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457200" y="347246"/>
            <a:ext cx="84582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rPr>
              <a:t>progestin therapy</a:t>
            </a:r>
            <a:r>
              <a:rPr kumimoji="0" lang="en-US"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rPr>
              <a:t> in </a:t>
            </a:r>
            <a:r>
              <a:rPr kumimoji="0" lang="el-GR"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rPr>
              <a:t> endometrial hyperplasia </a:t>
            </a:r>
            <a:endParaRPr kumimoji="0" lang="en-US"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a:t>
            </a:r>
            <a:r>
              <a:rPr kumimoji="0" lang="el-GR"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type of progestin</a:t>
            </a:r>
            <a:endPar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a:t>
            </a:r>
            <a:r>
              <a:rPr kumimoji="0" lang="el-GR"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used does</a:t>
            </a:r>
            <a:endPar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a:t>
            </a:r>
            <a:r>
              <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a:t>
            </a:r>
            <a:r>
              <a:rPr kumimoji="0" lang="el-GR"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not appear to be important</a:t>
            </a:r>
            <a:endPar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smtClean="0">
              <a:solidFill>
                <a:srgbClr val="0A0905"/>
              </a:solidFill>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a:t>
            </a:r>
            <a:r>
              <a:rPr kumimoji="0" lang="el-GR"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The main side effects are </a:t>
            </a:r>
            <a:endPar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weight gain</a:t>
            </a:r>
            <a:r>
              <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a:t>
            </a:r>
            <a:r>
              <a:rPr kumimoji="0" lang="el-GR"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edema,</a:t>
            </a:r>
            <a:r>
              <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a:t>
            </a:r>
            <a:r>
              <a:rPr kumimoji="0" lang="el-GR"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thrombophlebitis,</a:t>
            </a:r>
            <a:endPar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a:t>
            </a:r>
            <a:r>
              <a:rPr kumimoji="0" lang="el-GR"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and occasionally hypertension. </a:t>
            </a:r>
            <a:endPar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endParaRPr>
          </a:p>
          <a:p>
            <a:pPr lvl="0" fontAlgn="base">
              <a:spcBef>
                <a:spcPct val="0"/>
              </a:spcBef>
              <a:spcAft>
                <a:spcPct val="0"/>
              </a:spcAft>
            </a:pPr>
            <a:r>
              <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a:t>
            </a:r>
            <a:r>
              <a:rPr lang="el-GR" sz="2800" b="1" dirty="0" smtClean="0">
                <a:solidFill>
                  <a:srgbClr val="0A0905"/>
                </a:solidFill>
                <a:latin typeface="Arial" pitchFamily="34" charset="0"/>
                <a:ea typeface="Calibri" pitchFamily="34" charset="0"/>
                <a:cs typeface="Arial" pitchFamily="34" charset="0"/>
              </a:rPr>
              <a:t>slightly increased</a:t>
            </a:r>
            <a:r>
              <a:rPr lang="en-US" sz="2800" b="1" dirty="0" smtClean="0">
                <a:solidFill>
                  <a:srgbClr val="0A0905"/>
                </a:solidFill>
                <a:latin typeface="Arial" pitchFamily="34" charset="0"/>
                <a:ea typeface="Calibri" pitchFamily="34" charset="0"/>
                <a:cs typeface="Arial" pitchFamily="34" charset="0"/>
              </a:rPr>
              <a:t> </a:t>
            </a:r>
            <a:r>
              <a:rPr kumimoji="0" lang="el-GR"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of venous thrombosis </a:t>
            </a:r>
            <a:endPar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endParaRPr>
          </a:p>
          <a:p>
            <a:pPr lvl="0" fontAlgn="base">
              <a:spcBef>
                <a:spcPct val="0"/>
              </a:spcBef>
              <a:spcAft>
                <a:spcPct val="0"/>
              </a:spcAft>
            </a:pPr>
            <a:r>
              <a:rPr kumimoji="0" lang="en-US" sz="2800" b="1" i="0" u="none" strike="noStrike" cap="none" normalizeH="0" baseline="0" dirty="0" smtClean="0">
                <a:ln>
                  <a:noFill/>
                </a:ln>
                <a:solidFill>
                  <a:srgbClr val="0A0905"/>
                </a:solidFill>
                <a:effectLst/>
                <a:latin typeface="Arial" pitchFamily="34" charset="0"/>
                <a:ea typeface="Calibri" pitchFamily="34" charset="0"/>
                <a:cs typeface="Arial" pitchFamily="34" charset="0"/>
              </a:rPr>
              <a:t> </a:t>
            </a:r>
            <a:endParaRPr kumimoji="0" lang="el-GR" sz="28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295400"/>
            <a:ext cx="7924800" cy="4401205"/>
          </a:xfrm>
          <a:prstGeom prst="rect">
            <a:avLst/>
          </a:prstGeom>
        </p:spPr>
        <p:txBody>
          <a:bodyPr wrap="square">
            <a:spAutoFit/>
          </a:bodyPr>
          <a:lstStyle/>
          <a:p>
            <a:pPr lvl="0" eaLnBrk="0" fontAlgn="base" hangingPunct="0">
              <a:spcBef>
                <a:spcPct val="0"/>
              </a:spcBef>
              <a:spcAft>
                <a:spcPct val="0"/>
              </a:spcAft>
            </a:pPr>
            <a:r>
              <a:rPr lang="el-GR" sz="2800" b="1" dirty="0" smtClean="0">
                <a:solidFill>
                  <a:srgbClr val="0A0905"/>
                </a:solidFill>
                <a:latin typeface="Arial" pitchFamily="34" charset="0"/>
                <a:ea typeface="Times New Roman" pitchFamily="18" charset="0"/>
                <a:cs typeface="Arial" pitchFamily="34" charset="0"/>
              </a:rPr>
              <a:t>Other approaches to hormonal therapy include</a:t>
            </a:r>
            <a:endParaRPr lang="en-US" sz="2800" b="1" dirty="0" smtClean="0">
              <a:solidFill>
                <a:srgbClr val="0A0905"/>
              </a:solidFill>
              <a:latin typeface="Arial" pitchFamily="34" charset="0"/>
              <a:ea typeface="Times New Roman" pitchFamily="18" charset="0"/>
              <a:cs typeface="Arial" pitchFamily="34" charset="0"/>
            </a:endParaRPr>
          </a:p>
          <a:p>
            <a:pPr lvl="0" eaLnBrk="0" fontAlgn="base" hangingPunct="0">
              <a:spcBef>
                <a:spcPct val="0"/>
              </a:spcBef>
              <a:spcAft>
                <a:spcPct val="0"/>
              </a:spcAft>
            </a:pPr>
            <a:endParaRPr lang="en-US" sz="2800" b="1" dirty="0" smtClean="0">
              <a:solidFill>
                <a:srgbClr val="0A0905"/>
              </a:solidFill>
              <a:latin typeface="Arial" pitchFamily="34" charset="0"/>
              <a:ea typeface="Times New Roman" pitchFamily="18" charset="0"/>
              <a:cs typeface="Arial" pitchFamily="34" charset="0"/>
            </a:endParaRPr>
          </a:p>
          <a:p>
            <a:pPr lvl="0" eaLnBrk="0" fontAlgn="base" hangingPunct="0">
              <a:spcBef>
                <a:spcPct val="0"/>
              </a:spcBef>
              <a:spcAft>
                <a:spcPct val="0"/>
              </a:spcAft>
            </a:pPr>
            <a:r>
              <a:rPr lang="el-GR" sz="2800" b="1" dirty="0" smtClean="0">
                <a:solidFill>
                  <a:srgbClr val="0A0905"/>
                </a:solidFill>
                <a:latin typeface="Arial" pitchFamily="34" charset="0"/>
                <a:ea typeface="Times New Roman" pitchFamily="18" charset="0"/>
                <a:cs typeface="Arial" pitchFamily="34" charset="0"/>
              </a:rPr>
              <a:t> levonorgestrel-releasing intrauterine devices</a:t>
            </a:r>
            <a:endParaRPr lang="en-US" sz="2800" b="1" dirty="0" smtClean="0">
              <a:solidFill>
                <a:srgbClr val="0A0905"/>
              </a:solidFill>
              <a:latin typeface="Arial" pitchFamily="34" charset="0"/>
              <a:ea typeface="Times New Roman" pitchFamily="18" charset="0"/>
              <a:cs typeface="Arial" pitchFamily="34" charset="0"/>
            </a:endParaRPr>
          </a:p>
          <a:p>
            <a:pPr lvl="0" eaLnBrk="0" fontAlgn="base" hangingPunct="0">
              <a:spcBef>
                <a:spcPct val="0"/>
              </a:spcBef>
              <a:spcAft>
                <a:spcPct val="0"/>
              </a:spcAft>
            </a:pPr>
            <a:endParaRPr lang="en-US" sz="2800" b="1" dirty="0" smtClean="0">
              <a:solidFill>
                <a:srgbClr val="0A0905"/>
              </a:solidFill>
              <a:latin typeface="Arial" pitchFamily="34" charset="0"/>
              <a:ea typeface="Times New Roman" pitchFamily="18" charset="0"/>
              <a:cs typeface="Arial" pitchFamily="34" charset="0"/>
            </a:endParaRPr>
          </a:p>
          <a:p>
            <a:pPr lvl="0" eaLnBrk="0" fontAlgn="base" hangingPunct="0">
              <a:spcBef>
                <a:spcPct val="0"/>
              </a:spcBef>
              <a:spcAft>
                <a:spcPct val="0"/>
              </a:spcAft>
            </a:pPr>
            <a:r>
              <a:rPr lang="el-GR" sz="2800" b="1" dirty="0" smtClean="0">
                <a:solidFill>
                  <a:srgbClr val="0A0905"/>
                </a:solidFill>
                <a:latin typeface="Arial" pitchFamily="34" charset="0"/>
                <a:ea typeface="Times New Roman" pitchFamily="18" charset="0"/>
                <a:cs typeface="Arial" pitchFamily="34" charset="0"/>
              </a:rPr>
              <a:t> danazol in a dose of 400 mg daily for 3 months</a:t>
            </a:r>
            <a:endParaRPr lang="en-US" sz="2800" b="1" dirty="0" smtClean="0">
              <a:solidFill>
                <a:srgbClr val="0A0905"/>
              </a:solidFill>
              <a:latin typeface="Arial" pitchFamily="34" charset="0"/>
              <a:ea typeface="Times New Roman" pitchFamily="18" charset="0"/>
              <a:cs typeface="Arial" pitchFamily="34" charset="0"/>
            </a:endParaRPr>
          </a:p>
          <a:p>
            <a:pPr lvl="0" eaLnBrk="0" fontAlgn="base" hangingPunct="0">
              <a:spcBef>
                <a:spcPct val="0"/>
              </a:spcBef>
              <a:spcAft>
                <a:spcPct val="0"/>
              </a:spcAft>
            </a:pPr>
            <a:endParaRPr lang="en-US" sz="2800" b="1" dirty="0" smtClean="0">
              <a:solidFill>
                <a:srgbClr val="0A0905"/>
              </a:solidFill>
              <a:latin typeface="Arial" pitchFamily="34" charset="0"/>
              <a:ea typeface="Times New Roman" pitchFamily="18" charset="0"/>
              <a:cs typeface="Arial" pitchFamily="34" charset="0"/>
            </a:endParaRPr>
          </a:p>
          <a:p>
            <a:pPr lvl="0" eaLnBrk="0" fontAlgn="base" hangingPunct="0">
              <a:spcBef>
                <a:spcPct val="0"/>
              </a:spcBef>
              <a:spcAft>
                <a:spcPct val="0"/>
              </a:spcAft>
            </a:pPr>
            <a:r>
              <a:rPr lang="el-GR" sz="2800" b="1" dirty="0" smtClean="0">
                <a:solidFill>
                  <a:srgbClr val="0A0905"/>
                </a:solidFill>
                <a:latin typeface="Arial" pitchFamily="34" charset="0"/>
                <a:ea typeface="Times New Roman" pitchFamily="18" charset="0"/>
                <a:cs typeface="Arial" pitchFamily="34" charset="0"/>
              </a:rPr>
              <a:t> </a:t>
            </a:r>
            <a:r>
              <a:rPr lang="el-GR" sz="2800" b="1" dirty="0" smtClean="0">
                <a:solidFill>
                  <a:srgbClr val="FF0000"/>
                </a:solidFill>
                <a:latin typeface="Arial" pitchFamily="34" charset="0"/>
                <a:ea typeface="Times New Roman" pitchFamily="18" charset="0"/>
                <a:cs typeface="Arial" pitchFamily="34" charset="0"/>
              </a:rPr>
              <a:t>combined</a:t>
            </a:r>
            <a:r>
              <a:rPr lang="el-GR" sz="2800" b="1" dirty="0" smtClean="0">
                <a:solidFill>
                  <a:srgbClr val="0A0905"/>
                </a:solidFill>
                <a:latin typeface="Arial" pitchFamily="34" charset="0"/>
                <a:ea typeface="Times New Roman" pitchFamily="18" charset="0"/>
                <a:cs typeface="Arial" pitchFamily="34" charset="0"/>
              </a:rPr>
              <a:t> use of gonadotropin-releasing hormone (GnRH) analogues and progestins </a:t>
            </a:r>
            <a:endParaRPr lang="el-GR" sz="2800" b="1" dirty="0" smtClean="0">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838200"/>
            <a:ext cx="6477000" cy="4401205"/>
          </a:xfrm>
          <a:prstGeom prst="rect">
            <a:avLst/>
          </a:prstGeom>
        </p:spPr>
        <p:txBody>
          <a:bodyPr wrap="square">
            <a:spAutoFit/>
          </a:bodyPr>
          <a:lstStyle/>
          <a:p>
            <a:r>
              <a:rPr lang="en-US" sz="2800" b="1" dirty="0" smtClean="0">
                <a:latin typeface="Arial" pitchFamily="34" charset="0"/>
                <a:cs typeface="Arial" pitchFamily="34" charset="0"/>
              </a:rPr>
              <a:t>younger women</a:t>
            </a:r>
          </a:p>
          <a:p>
            <a:r>
              <a:rPr lang="en-US" sz="2800" b="1" dirty="0" smtClean="0">
                <a:latin typeface="Arial" pitchFamily="34" charset="0"/>
                <a:cs typeface="Arial" pitchFamily="34" charset="0"/>
              </a:rPr>
              <a:t>Some time  with early endometrial cancer </a:t>
            </a:r>
          </a:p>
          <a:p>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may have the uterus removed without removing the ovaries</a:t>
            </a:r>
          </a:p>
          <a:p>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 Although this does increase the chance that the  recurrence of cancer  </a:t>
            </a:r>
            <a:endParaRPr lang="en-US" sz="2800" b="1" dirty="0">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295400"/>
            <a:ext cx="8610600" cy="4401205"/>
          </a:xfrm>
          <a:prstGeom prst="rect">
            <a:avLst/>
          </a:prstGeom>
        </p:spPr>
        <p:txBody>
          <a:bodyPr wrap="square">
            <a:spAutoFit/>
          </a:bodyPr>
          <a:lstStyle/>
          <a:p>
            <a:r>
              <a:rPr lang="el-GR" sz="2800" b="1" dirty="0" smtClean="0">
                <a:latin typeface="Arial" pitchFamily="34" charset="0"/>
                <a:cs typeface="Arial" pitchFamily="34" charset="0"/>
              </a:rPr>
              <a:t>When both the cervix and the endometrium </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are clinically involved with adenocarcinoma,</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may be difficult to distinguish between a stage IB adenocarcinoma of the cervix and</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stage II endometrial carcinoma. </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Histopathologic evaluation is not helpful</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in the differentiation </a:t>
            </a:r>
            <a:r>
              <a:rPr lang="en-US" sz="2800" b="1" dirty="0" smtClean="0">
                <a:latin typeface="Arial" pitchFamily="34" charset="0"/>
                <a:cs typeface="Arial" pitchFamily="34" charset="0"/>
              </a:rPr>
              <a:t> </a:t>
            </a: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a:t>
            </a:r>
            <a:r>
              <a:rPr lang="en-US" sz="2800" b="1" dirty="0" smtClean="0">
                <a:latin typeface="Arial" pitchFamily="34" charset="0"/>
                <a:cs typeface="Arial" pitchFamily="34" charset="0"/>
              </a:rPr>
              <a:t> </a:t>
            </a:r>
            <a:endParaRPr lang="en-US" sz="2800" b="1" dirty="0">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1524000" y="1219200"/>
            <a:ext cx="4572000" cy="3970318"/>
          </a:xfrm>
          <a:prstGeom prst="rect">
            <a:avLst/>
          </a:prstGeom>
          <a:noFill/>
          <a:ln w="9525">
            <a:noFill/>
            <a:miter lim="800000"/>
            <a:headEnd/>
            <a:tailEnd/>
          </a:ln>
        </p:spPr>
        <p:txBody>
          <a:bodyPr>
            <a:spAutoFit/>
          </a:bodyPr>
          <a:lstStyle/>
          <a:p>
            <a:pPr>
              <a:buFontTx/>
              <a:buChar char="•"/>
            </a:pPr>
            <a:r>
              <a:rPr lang="en-US" sz="2800" b="1" dirty="0" smtClean="0">
                <a:latin typeface="Arial" charset="0"/>
              </a:rPr>
              <a:t>CA125</a:t>
            </a:r>
          </a:p>
          <a:p>
            <a:pPr>
              <a:buFontTx/>
              <a:buChar char="•"/>
            </a:pPr>
            <a:endParaRPr lang="en-US" sz="2800" b="1" dirty="0">
              <a:latin typeface="Arial" charset="0"/>
            </a:endParaRPr>
          </a:p>
          <a:p>
            <a:pPr>
              <a:buFontTx/>
              <a:buChar char="•"/>
            </a:pPr>
            <a:r>
              <a:rPr lang="en-US" sz="2800" b="1" dirty="0">
                <a:latin typeface="Arial" charset="0"/>
              </a:rPr>
              <a:t>Chest </a:t>
            </a:r>
            <a:r>
              <a:rPr lang="en-US" sz="2800" b="1" dirty="0" smtClean="0">
                <a:latin typeface="Arial" charset="0"/>
              </a:rPr>
              <a:t>X-ray</a:t>
            </a:r>
          </a:p>
          <a:p>
            <a:endParaRPr lang="en-US" sz="2800" b="1" dirty="0">
              <a:latin typeface="Arial" charset="0"/>
            </a:endParaRPr>
          </a:p>
          <a:p>
            <a:pPr>
              <a:buFontTx/>
              <a:buChar char="•"/>
            </a:pPr>
            <a:r>
              <a:rPr lang="en-US" sz="2800" b="1" dirty="0" smtClean="0">
                <a:latin typeface="Arial" charset="0"/>
              </a:rPr>
              <a:t>Mammograms</a:t>
            </a:r>
          </a:p>
          <a:p>
            <a:pPr>
              <a:buFontTx/>
              <a:buChar char="•"/>
            </a:pPr>
            <a:endParaRPr lang="en-US" sz="2800" b="1" dirty="0">
              <a:latin typeface="Arial" charset="0"/>
            </a:endParaRPr>
          </a:p>
          <a:p>
            <a:pPr>
              <a:buFontTx/>
              <a:buChar char="•"/>
            </a:pPr>
            <a:r>
              <a:rPr lang="en-US" sz="2800" b="1" dirty="0">
                <a:latin typeface="Arial" charset="0"/>
              </a:rPr>
              <a:t>Colon </a:t>
            </a:r>
            <a:r>
              <a:rPr lang="en-US" sz="2800" b="1" dirty="0" smtClean="0">
                <a:latin typeface="Arial" charset="0"/>
              </a:rPr>
              <a:t>Evaluation</a:t>
            </a:r>
          </a:p>
          <a:p>
            <a:endParaRPr lang="en-US" sz="2800" b="1" dirty="0">
              <a:latin typeface="Arial" charset="0"/>
            </a:endParaRPr>
          </a:p>
          <a:p>
            <a:pPr>
              <a:buFontTx/>
              <a:buChar char="•"/>
            </a:pPr>
            <a:r>
              <a:rPr lang="en-US" sz="2800" b="1" dirty="0">
                <a:latin typeface="Arial" charset="0"/>
              </a:rPr>
              <a:t>Others as indicated</a:t>
            </a:r>
          </a:p>
        </p:txBody>
      </p:sp>
      <p:sp>
        <p:nvSpPr>
          <p:cNvPr id="37891" name="Text Box 3"/>
          <p:cNvSpPr txBox="1">
            <a:spLocks noChangeArrowheads="1"/>
          </p:cNvSpPr>
          <p:nvPr/>
        </p:nvSpPr>
        <p:spPr bwMode="auto">
          <a:xfrm>
            <a:off x="762000" y="381000"/>
            <a:ext cx="7812087" cy="579438"/>
          </a:xfrm>
          <a:prstGeom prst="rect">
            <a:avLst/>
          </a:prstGeom>
          <a:noFill/>
          <a:ln w="9525">
            <a:noFill/>
            <a:miter lim="800000"/>
            <a:headEnd/>
            <a:tailEnd/>
          </a:ln>
        </p:spPr>
        <p:txBody>
          <a:bodyPr>
            <a:spAutoFit/>
          </a:bodyPr>
          <a:lstStyle/>
          <a:p>
            <a:pPr>
              <a:spcBef>
                <a:spcPct val="50000"/>
              </a:spcBef>
            </a:pPr>
            <a:r>
              <a:rPr lang="en-US" sz="3200" dirty="0">
                <a:solidFill>
                  <a:srgbClr val="FF0000"/>
                </a:solidFill>
                <a:latin typeface="Arial" charset="0"/>
              </a:rPr>
              <a:t>Uterine Cancer: Pre-op Evaluation</a:t>
            </a:r>
          </a:p>
        </p:txBody>
      </p:sp>
    </p:spTree>
  </p:cSld>
  <p:clrMapOvr>
    <a:masterClrMapping/>
  </p:clrMapOvr>
  <p:transition>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914401"/>
            <a:ext cx="6781800" cy="4832092"/>
          </a:xfrm>
          <a:prstGeom prst="rect">
            <a:avLst/>
          </a:prstGeom>
        </p:spPr>
        <p:txBody>
          <a:bodyPr wrap="square">
            <a:spAutoFit/>
          </a:bodyPr>
          <a:lstStyle/>
          <a:p>
            <a:r>
              <a:rPr lang="el-GR" sz="2800" b="1" dirty="0" smtClean="0">
                <a:latin typeface="Arial" pitchFamily="34" charset="0"/>
                <a:cs typeface="Arial" pitchFamily="34" charset="0"/>
              </a:rPr>
              <a:t>diagnosis must be based on</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clinical</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and</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 epidemiologic features </a:t>
            </a:r>
            <a:endParaRPr lang="en-US" sz="2800" b="1" dirty="0" smtClean="0">
              <a:latin typeface="Arial" pitchFamily="34" charset="0"/>
              <a:cs typeface="Arial" pitchFamily="34" charset="0"/>
            </a:endParaRP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The obese, elderly woman with a bulky uterus is more likely to have endometrial cancer</a:t>
            </a:r>
            <a:r>
              <a:rPr lang="en-US" sz="2800" b="1" dirty="0" smtClean="0">
                <a:latin typeface="Arial" pitchFamily="34" charset="0"/>
                <a:cs typeface="Arial" pitchFamily="34" charset="0"/>
              </a:rPr>
              <a:t> </a:t>
            </a: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whereas the younger woman with a bulky cervix and a normal corpus is more likely to have cervical cancer</a:t>
            </a:r>
            <a:endParaRPr lang="en-US" sz="2800" b="1" dirty="0">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304800" y="604421"/>
            <a:ext cx="8382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rPr>
              <a:t>Endometrial Cancer Diagnosed after Hysterectomy</a:t>
            </a:r>
            <a:endParaRPr kumimoji="0" lang="en-US" sz="24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0A0905"/>
              </a:solidFill>
              <a:effectLst/>
              <a:latin typeface="Arial" pitchFamily="34" charset="0"/>
              <a:ea typeface="Times New Roman" pitchFamily="18" charset="0"/>
              <a:cs typeface="Arial" pitchFamily="34" charset="0"/>
            </a:endParaRPr>
          </a:p>
          <a:p>
            <a:pPr lvl="0"/>
            <a:r>
              <a:rPr lang="el-GR" sz="2400" b="1" dirty="0" smtClean="0">
                <a:latin typeface="Arial" pitchFamily="34" charset="0"/>
                <a:cs typeface="Arial" pitchFamily="34" charset="0"/>
              </a:rPr>
              <a:t>PET or CT scan of the </a:t>
            </a:r>
            <a:r>
              <a:rPr lang="en-US" sz="2400" b="1" dirty="0" smtClean="0">
                <a:latin typeface="Arial" pitchFamily="34" charset="0"/>
                <a:cs typeface="Arial" pitchFamily="34" charset="0"/>
              </a:rPr>
              <a:t>  </a:t>
            </a:r>
            <a:r>
              <a:rPr lang="el-GR" sz="2400" b="1" dirty="0" smtClean="0">
                <a:latin typeface="Arial" pitchFamily="34" charset="0"/>
                <a:cs typeface="Arial" pitchFamily="34" charset="0"/>
              </a:rPr>
              <a:t>chest</a:t>
            </a:r>
            <a:r>
              <a:rPr lang="en-US" sz="2400" b="1" dirty="0" smtClean="0">
                <a:latin typeface="Arial" pitchFamily="34" charset="0"/>
                <a:cs typeface="Arial" pitchFamily="34" charset="0"/>
              </a:rPr>
              <a:t>  </a:t>
            </a:r>
            <a:r>
              <a:rPr lang="el-GR" sz="2400" b="1" dirty="0" smtClean="0">
                <a:latin typeface="Arial" pitchFamily="34" charset="0"/>
                <a:cs typeface="Arial" pitchFamily="34" charset="0"/>
              </a:rPr>
              <a:t>, pelvis, </a:t>
            </a:r>
            <a:r>
              <a:rPr lang="en-US" sz="2400" b="1" dirty="0" smtClean="0">
                <a:latin typeface="Arial" pitchFamily="34" charset="0"/>
                <a:cs typeface="Arial" pitchFamily="34" charset="0"/>
              </a:rPr>
              <a:t>   </a:t>
            </a:r>
            <a:r>
              <a:rPr lang="el-GR" sz="2400" b="1" dirty="0" smtClean="0">
                <a:latin typeface="Arial" pitchFamily="34" charset="0"/>
                <a:cs typeface="Arial" pitchFamily="34" charset="0"/>
              </a:rPr>
              <a:t>and abdomen </a:t>
            </a:r>
            <a:endParaRPr lang="en-US" sz="2400" b="1" dirty="0" smtClean="0">
              <a:latin typeface="Arial" pitchFamily="34" charset="0"/>
              <a:cs typeface="Arial" pitchFamily="34" charset="0"/>
            </a:endParaRPr>
          </a:p>
          <a:p>
            <a:pPr lvl="0"/>
            <a:r>
              <a:rPr lang="el-GR" sz="2400" b="1" dirty="0" smtClean="0">
                <a:latin typeface="Arial" pitchFamily="34" charset="0"/>
                <a:cs typeface="Arial" pitchFamily="34" charset="0"/>
              </a:rPr>
              <a:t>a serum CA125 measurement </a:t>
            </a:r>
            <a:endParaRPr lang="en-US" sz="2400" b="1" dirty="0" smtClean="0">
              <a:latin typeface="Arial" pitchFamily="34" charset="0"/>
              <a:cs typeface="Arial" pitchFamily="34" charset="0"/>
            </a:endParaRPr>
          </a:p>
          <a:p>
            <a:pPr lvl="0"/>
            <a:r>
              <a:rPr lang="el-GR" sz="2400" b="1" dirty="0" smtClean="0">
                <a:latin typeface="Arial" pitchFamily="34" charset="0"/>
                <a:cs typeface="Arial" pitchFamily="34" charset="0"/>
              </a:rPr>
              <a:t>If all investigations are negative, then </a:t>
            </a:r>
            <a:r>
              <a:rPr lang="en-US" sz="2400" b="1" dirty="0" smtClean="0">
                <a:latin typeface="Arial" pitchFamily="34" charset="0"/>
                <a:cs typeface="Arial" pitchFamily="34" charset="0"/>
              </a:rPr>
              <a:t> </a:t>
            </a:r>
            <a:r>
              <a:rPr lang="el-GR" sz="2400" b="1" dirty="0" smtClean="0">
                <a:latin typeface="Arial" pitchFamily="34" charset="0"/>
                <a:cs typeface="Arial" pitchFamily="34" charset="0"/>
              </a:rPr>
              <a:t> approach is as follows</a:t>
            </a:r>
            <a:endParaRPr lang="en-US" sz="2400" b="1" dirty="0" smtClean="0">
              <a:latin typeface="Arial" pitchFamily="34" charset="0"/>
              <a:cs typeface="Arial" pitchFamily="34" charset="0"/>
            </a:endParaRPr>
          </a:p>
          <a:p>
            <a:pPr lvl="0"/>
            <a:endParaRPr lang="en-US" sz="2400" b="1" dirty="0" smtClean="0">
              <a:latin typeface="Arial" pitchFamily="34" charset="0"/>
              <a:cs typeface="Arial" pitchFamily="34" charset="0"/>
            </a:endParaRPr>
          </a:p>
          <a:p>
            <a:r>
              <a:rPr lang="el-GR" sz="2400" b="1" dirty="0" smtClean="0">
                <a:latin typeface="Arial" pitchFamily="34" charset="0"/>
                <a:cs typeface="Arial" pitchFamily="34" charset="0"/>
              </a:rPr>
              <a:t>Grade 1 or 2 endometrioid lesions</a:t>
            </a:r>
            <a:endParaRPr lang="en-US" sz="2400" b="1" dirty="0" smtClean="0">
              <a:latin typeface="Arial" pitchFamily="34" charset="0"/>
              <a:cs typeface="Arial" pitchFamily="34" charset="0"/>
            </a:endParaRPr>
          </a:p>
          <a:p>
            <a:r>
              <a:rPr lang="el-GR" sz="2400" b="1" dirty="0" smtClean="0">
                <a:latin typeface="Arial" pitchFamily="34" charset="0"/>
                <a:cs typeface="Arial" pitchFamily="34" charset="0"/>
              </a:rPr>
              <a:t> </a:t>
            </a:r>
            <a:r>
              <a:rPr lang="en-US" sz="2400" b="1" dirty="0" smtClean="0">
                <a:latin typeface="Arial" pitchFamily="34" charset="0"/>
                <a:cs typeface="Arial" pitchFamily="34" charset="0"/>
              </a:rPr>
              <a:t> </a:t>
            </a:r>
            <a:r>
              <a:rPr lang="el-GR" sz="2400" b="1" dirty="0" smtClean="0">
                <a:latin typeface="Arial" pitchFamily="34" charset="0"/>
                <a:cs typeface="Arial" pitchFamily="34" charset="0"/>
              </a:rPr>
              <a:t> less than one-half myometrial invasion:</a:t>
            </a:r>
            <a:endParaRPr lang="en-US" sz="2400" b="1" dirty="0" smtClean="0">
              <a:latin typeface="Arial" pitchFamily="34" charset="0"/>
              <a:cs typeface="Arial" pitchFamily="34" charset="0"/>
            </a:endParaRPr>
          </a:p>
          <a:p>
            <a:r>
              <a:rPr lang="el-GR" sz="2400" b="1" dirty="0" smtClean="0">
                <a:latin typeface="Arial" pitchFamily="34" charset="0"/>
                <a:cs typeface="Arial" pitchFamily="34" charset="0"/>
              </a:rPr>
              <a:t> no further treatment</a:t>
            </a:r>
            <a:endParaRPr lang="en-US" sz="2400" b="1" dirty="0" smtClean="0">
              <a:latin typeface="Arial" pitchFamily="34" charset="0"/>
              <a:cs typeface="Arial" pitchFamily="34" charset="0"/>
            </a:endParaRPr>
          </a:p>
          <a:p>
            <a:endParaRPr lang="en-US" sz="2400" b="1" dirty="0" smtClean="0">
              <a:latin typeface="Arial" pitchFamily="34" charset="0"/>
              <a:cs typeface="Arial" pitchFamily="34" charset="0"/>
            </a:endParaRPr>
          </a:p>
          <a:p>
            <a:r>
              <a:rPr lang="el-GR" sz="2400" b="1" dirty="0" smtClean="0">
                <a:latin typeface="Arial" pitchFamily="34" charset="0"/>
                <a:cs typeface="Arial" pitchFamily="34" charset="0"/>
              </a:rPr>
              <a:t> although </a:t>
            </a:r>
            <a:r>
              <a:rPr lang="en-US" sz="2400" b="1" dirty="0" smtClean="0">
                <a:latin typeface="Arial" pitchFamily="34" charset="0"/>
                <a:cs typeface="Arial" pitchFamily="34" charset="0"/>
              </a:rPr>
              <a:t> </a:t>
            </a:r>
            <a:r>
              <a:rPr lang="el-GR" sz="2400" b="1" dirty="0" smtClean="0">
                <a:latin typeface="Arial" pitchFamily="34" charset="0"/>
                <a:cs typeface="Arial" pitchFamily="34" charset="0"/>
              </a:rPr>
              <a:t> prophylactic oophorectomy is advisable </a:t>
            </a:r>
            <a:endParaRPr lang="en-US" sz="2400" b="1" dirty="0" smtClean="0">
              <a:latin typeface="Arial" pitchFamily="34" charset="0"/>
              <a:cs typeface="Arial" pitchFamily="34" charset="0"/>
            </a:endParaRPr>
          </a:p>
          <a:p>
            <a:pPr lvl="0"/>
            <a:endParaRPr lang="en-US" sz="2400" b="1"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533400" y="0"/>
            <a:ext cx="86106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454B54"/>
                </a:solidFill>
                <a:effectLst/>
                <a:latin typeface="Arial" pitchFamily="34" charset="0"/>
                <a:ea typeface="Times New Roman" pitchFamily="18" charset="0"/>
                <a:cs typeface="Arial" pitchFamily="34" charset="0"/>
              </a:rPr>
              <a:t>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en-US" sz="2400" b="1" dirty="0" smtClean="0">
                <a:solidFill>
                  <a:srgbClr val="00B050"/>
                </a:solidFill>
                <a:latin typeface="Arial" pitchFamily="34" charset="0"/>
                <a:cs typeface="Arial" pitchFamily="34" charset="0"/>
              </a:rPr>
              <a:t>                     </a:t>
            </a:r>
            <a:r>
              <a:rPr lang="en-US" sz="2400" b="1" dirty="0" smtClean="0">
                <a:latin typeface="Arial" pitchFamily="34" charset="0"/>
                <a:cs typeface="Arial" pitchFamily="34" charset="0"/>
              </a:rPr>
              <a:t>high-grade cancers</a:t>
            </a:r>
          </a:p>
          <a:p>
            <a:pPr lvl="0" eaLnBrk="0" fontAlgn="base" hangingPunct="0">
              <a:spcBef>
                <a:spcPct val="0"/>
              </a:spcBef>
              <a:spcAft>
                <a:spcPct val="0"/>
              </a:spcAft>
            </a:pPr>
            <a:r>
              <a:rPr lang="en-US" sz="2400" b="1" dirty="0" smtClean="0">
                <a:latin typeface="Arial" pitchFamily="34" charset="0"/>
                <a:cs typeface="Arial" pitchFamily="34" charset="0"/>
              </a:rPr>
              <a:t>papillary serous carcinoma</a:t>
            </a:r>
          </a:p>
          <a:p>
            <a:pPr lvl="0" eaLnBrk="0" fontAlgn="base" hangingPunct="0">
              <a:spcBef>
                <a:spcPct val="0"/>
              </a:spcBef>
              <a:spcAft>
                <a:spcPct val="0"/>
              </a:spcAft>
            </a:pPr>
            <a:r>
              <a:rPr lang="en-US" sz="2400" b="1" dirty="0" smtClean="0">
                <a:latin typeface="Arial" pitchFamily="34" charset="0"/>
                <a:cs typeface="Arial" pitchFamily="34" charset="0"/>
              </a:rPr>
              <a:t> clear cell carcinoma   </a:t>
            </a:r>
          </a:p>
          <a:p>
            <a:pPr lvl="0" eaLnBrk="0" fontAlgn="base" hangingPunct="0">
              <a:spcBef>
                <a:spcPct val="0"/>
              </a:spcBef>
              <a:spcAft>
                <a:spcPct val="0"/>
              </a:spcAft>
            </a:pPr>
            <a:endParaRPr lang="en-US" sz="2400" b="1" dirty="0" smtClean="0">
              <a:latin typeface="Arial" pitchFamily="34" charset="0"/>
              <a:cs typeface="Arial" pitchFamily="34" charset="0"/>
            </a:endParaRPr>
          </a:p>
          <a:p>
            <a:pPr lvl="0" eaLnBrk="0" fontAlgn="base" hangingPunct="0">
              <a:spcBef>
                <a:spcPct val="0"/>
              </a:spcBef>
              <a:spcAft>
                <a:spcPct val="0"/>
              </a:spcAft>
            </a:pPr>
            <a:r>
              <a:rPr lang="en-US" sz="2400" b="1" dirty="0" smtClean="0">
                <a:latin typeface="Arial" pitchFamily="34" charset="0"/>
                <a:cs typeface="Arial" pitchFamily="34" charset="0"/>
              </a:rPr>
              <a:t>Uterine </a:t>
            </a:r>
            <a:r>
              <a:rPr lang="en-US" sz="2400" b="1" dirty="0" err="1" smtClean="0">
                <a:latin typeface="Arial" pitchFamily="34" charset="0"/>
                <a:cs typeface="Arial" pitchFamily="34" charset="0"/>
              </a:rPr>
              <a:t>carcinosarcoma</a:t>
            </a:r>
            <a:r>
              <a:rPr lang="en-US" sz="2400" b="1" dirty="0" smtClean="0">
                <a:latin typeface="Arial" pitchFamily="34" charset="0"/>
                <a:cs typeface="Arial" pitchFamily="34" charset="0"/>
              </a:rPr>
              <a:t>:</a:t>
            </a:r>
          </a:p>
          <a:p>
            <a:pPr lvl="0" eaLnBrk="0" fontAlgn="base" hangingPunct="0">
              <a:spcBef>
                <a:spcPct val="0"/>
              </a:spcBef>
              <a:spcAft>
                <a:spcPct val="0"/>
              </a:spcAft>
            </a:pPr>
            <a:r>
              <a:rPr lang="en-US" sz="2400" b="1" dirty="0" smtClean="0">
                <a:latin typeface="Arial" pitchFamily="34" charset="0"/>
                <a:cs typeface="Arial" pitchFamily="34" charset="0"/>
              </a:rPr>
              <a:t> </a:t>
            </a:r>
          </a:p>
          <a:p>
            <a:pPr lvl="0" eaLnBrk="0" fontAlgn="base" hangingPunct="0">
              <a:spcBef>
                <a:spcPct val="0"/>
              </a:spcBef>
              <a:spcAft>
                <a:spcPct val="0"/>
              </a:spcAft>
            </a:pPr>
            <a:r>
              <a:rPr lang="en-US" sz="2400" b="1" dirty="0" err="1" smtClean="0">
                <a:latin typeface="Arial" pitchFamily="34" charset="0"/>
                <a:cs typeface="Arial" pitchFamily="34" charset="0"/>
              </a:rPr>
              <a:t>Squamous</a:t>
            </a:r>
            <a:r>
              <a:rPr lang="en-US" sz="2400" b="1" dirty="0" smtClean="0">
                <a:latin typeface="Arial" pitchFamily="34" charset="0"/>
                <a:cs typeface="Arial" pitchFamily="34" charset="0"/>
              </a:rPr>
              <a:t> cell carcinoma  </a:t>
            </a:r>
          </a:p>
          <a:p>
            <a:pPr lvl="0" eaLnBrk="0" fontAlgn="base" hangingPunct="0">
              <a:spcBef>
                <a:spcPct val="0"/>
              </a:spcBef>
              <a:spcAft>
                <a:spcPct val="0"/>
              </a:spcAft>
            </a:pPr>
            <a:endParaRPr lang="en-US" sz="2400" b="1" dirty="0" smtClean="0">
              <a:latin typeface="Arial" pitchFamily="34" charset="0"/>
              <a:cs typeface="Arial" pitchFamily="34" charset="0"/>
            </a:endParaRPr>
          </a:p>
          <a:p>
            <a:pPr lvl="0" eaLnBrk="0" fontAlgn="base" hangingPunct="0">
              <a:spcBef>
                <a:spcPct val="0"/>
              </a:spcBef>
              <a:spcAft>
                <a:spcPct val="0"/>
              </a:spcAft>
            </a:pPr>
            <a:r>
              <a:rPr lang="el-GR" sz="2400" b="1" dirty="0" smtClean="0">
                <a:latin typeface="Arial" pitchFamily="34" charset="0"/>
                <a:cs typeface="Arial" pitchFamily="34" charset="0"/>
              </a:rPr>
              <a:t>undifferentiated carcinomas </a:t>
            </a:r>
            <a:endParaRPr lang="en-US" sz="2400" b="1" dirty="0" smtClean="0">
              <a:latin typeface="Arial" pitchFamily="34" charset="0"/>
              <a:cs typeface="Arial" pitchFamily="34" charset="0"/>
            </a:endParaRPr>
          </a:p>
          <a:p>
            <a:pPr lvl="0" eaLnBrk="0" fontAlgn="base" hangingPunct="0">
              <a:spcBef>
                <a:spcPct val="0"/>
              </a:spcBef>
              <a:spcAft>
                <a:spcPct val="0"/>
              </a:spcAft>
            </a:pPr>
            <a:endParaRPr lang="en-US" sz="2400" b="1" dirty="0" smtClean="0">
              <a:latin typeface="Arial" pitchFamily="34" charset="0"/>
              <a:cs typeface="Arial" pitchFamily="34" charset="0"/>
            </a:endParaRPr>
          </a:p>
          <a:p>
            <a:pPr lvl="0" fontAlgn="base">
              <a:spcBef>
                <a:spcPct val="0"/>
              </a:spcBef>
              <a:spcAft>
                <a:spcPct val="0"/>
              </a:spcAft>
            </a:pPr>
            <a:r>
              <a:rPr lang="el-GR" sz="2400" b="1" dirty="0" smtClean="0">
                <a:latin typeface="Arial" pitchFamily="34" charset="0"/>
                <a:ea typeface="Times New Roman" pitchFamily="18" charset="0"/>
                <a:cs typeface="Arial" pitchFamily="34" charset="0"/>
              </a:rPr>
              <a:t>grade 3  stages II C or II disease)</a:t>
            </a:r>
            <a:endParaRPr lang="en-US" sz="2400" b="1" dirty="0" smtClean="0">
              <a:latin typeface="Arial" pitchFamily="34" charset="0"/>
              <a:ea typeface="Times New Roman" pitchFamily="18" charset="0"/>
              <a:cs typeface="Arial" pitchFamily="34" charset="0"/>
            </a:endParaRPr>
          </a:p>
          <a:p>
            <a:pPr lvl="0" fontAlgn="base">
              <a:spcBef>
                <a:spcPct val="0"/>
              </a:spcBef>
              <a:spcAft>
                <a:spcPct val="0"/>
              </a:spcAft>
            </a:pPr>
            <a:r>
              <a:rPr lang="en-US" sz="2400" b="1" dirty="0" smtClean="0">
                <a:latin typeface="Arial" pitchFamily="34" charset="0"/>
                <a:ea typeface="Times New Roman" pitchFamily="18" charset="0"/>
                <a:cs typeface="Arial" pitchFamily="34" charset="0"/>
              </a:rPr>
              <a:t>All </a:t>
            </a:r>
            <a:r>
              <a:rPr lang="el-GR" sz="2400" b="1" dirty="0" smtClean="0">
                <a:latin typeface="Arial" pitchFamily="34" charset="0"/>
                <a:ea typeface="Times New Roman" pitchFamily="18" charset="0"/>
                <a:cs typeface="Arial" pitchFamily="34" charset="0"/>
              </a:rPr>
              <a:t>stages II</a:t>
            </a:r>
            <a:r>
              <a:rPr lang="en-US" sz="2400" b="1" dirty="0" smtClean="0">
                <a:latin typeface="Arial" pitchFamily="34" charset="0"/>
                <a:ea typeface="Times New Roman" pitchFamily="18" charset="0"/>
                <a:cs typeface="Arial" pitchFamily="34" charset="0"/>
              </a:rPr>
              <a:t>-</a:t>
            </a:r>
            <a:r>
              <a:rPr lang="el-GR" sz="2400" b="1" dirty="0" smtClean="0">
                <a:latin typeface="Arial" pitchFamily="34" charset="0"/>
                <a:ea typeface="Times New Roman" pitchFamily="18" charset="0"/>
                <a:cs typeface="Arial" pitchFamily="34" charset="0"/>
              </a:rPr>
              <a:t>I</a:t>
            </a:r>
            <a:r>
              <a:rPr lang="en-US" sz="2400" b="1" dirty="0" smtClean="0">
                <a:latin typeface="Arial" pitchFamily="34" charset="0"/>
                <a:ea typeface="Times New Roman" pitchFamily="18" charset="0"/>
                <a:cs typeface="Arial" pitchFamily="34" charset="0"/>
              </a:rPr>
              <a:t>v</a:t>
            </a:r>
          </a:p>
          <a:p>
            <a:pPr lvl="0" eaLnBrk="0" fontAlgn="base" hangingPunct="0">
              <a:spcBef>
                <a:spcPct val="0"/>
              </a:spcBef>
              <a:spcAft>
                <a:spcPct val="0"/>
              </a:spcAft>
            </a:pPr>
            <a:endParaRPr lang="en-US" sz="2400" b="1" dirty="0" smtClean="0">
              <a:solidFill>
                <a:srgbClr val="00B050"/>
              </a:solidFill>
              <a:latin typeface="Arial" pitchFamily="34" charset="0"/>
              <a:cs typeface="Arial" pitchFamily="34" charset="0"/>
            </a:endParaRPr>
          </a:p>
          <a:p>
            <a:pPr lvl="0" eaLnBrk="0" fontAlgn="base" hangingPunct="0">
              <a:spcBef>
                <a:spcPct val="0"/>
              </a:spcBef>
              <a:spcAft>
                <a:spcPct val="0"/>
              </a:spcAft>
            </a:pPr>
            <a:r>
              <a:rPr lang="en-US" sz="2400" b="1" dirty="0" smtClean="0">
                <a:solidFill>
                  <a:srgbClr val="00B050"/>
                </a:solidFill>
                <a:latin typeface="Arial" pitchFamily="34" charset="0"/>
                <a:cs typeface="Arial" pitchFamily="34" charset="0"/>
              </a:rPr>
              <a:t>  </a:t>
            </a:r>
          </a:p>
          <a:p>
            <a:pPr lvl="0" eaLnBrk="0" fontAlgn="base" hangingPunct="0">
              <a:spcBef>
                <a:spcPct val="0"/>
              </a:spcBef>
              <a:spcAft>
                <a:spcPct val="0"/>
              </a:spcAft>
            </a:pPr>
            <a:r>
              <a:rPr lang="en-US" sz="2400" b="1" dirty="0" smtClean="0">
                <a:solidFill>
                  <a:srgbClr val="00B050"/>
                </a:solidFill>
                <a:latin typeface="Arial" pitchFamily="34" charset="0"/>
                <a:cs typeface="Arial" pitchFamily="34" charset="0"/>
              </a:rPr>
              <a:t> </a:t>
            </a:r>
          </a:p>
          <a:p>
            <a:pPr lvl="0" eaLnBrk="0" fontAlgn="base" hangingPunct="0">
              <a:spcBef>
                <a:spcPct val="0"/>
              </a:spcBef>
              <a:spcAft>
                <a:spcPct val="0"/>
              </a:spcAft>
            </a:pPr>
            <a:endParaRPr kumimoji="0" lang="en-US" sz="2400" b="1" i="0" u="none" strike="noStrike" cap="none" normalizeH="0" baseline="0" dirty="0" smtClean="0">
              <a:ln>
                <a:noFill/>
              </a:ln>
              <a:solidFill>
                <a:srgbClr val="00B050"/>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228600" y="609600"/>
            <a:ext cx="83058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Papillary serous carcinomas</a:t>
            </a:r>
            <a:endParaRPr kumimoji="0" lang="en-US"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 have a poor prognosis even in the absence of deep myometrial invasion or lymph node metastasis </a:t>
            </a:r>
            <a:endParaRPr kumimoji="0" lang="en-US"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smtClean="0">
              <a:solidFill>
                <a:srgbClr val="0A0905"/>
              </a:solidFill>
              <a:latin typeface="Trebuchet MS"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 They disseminate widely, with a particular predilection for recurrence in the </a:t>
            </a:r>
            <a:r>
              <a:rPr kumimoji="0" lang="el-GR" sz="2800" b="1" i="0" u="none" strike="noStrike" cap="none" normalizeH="0" baseline="0" dirty="0" smtClean="0">
                <a:ln>
                  <a:noFill/>
                </a:ln>
                <a:solidFill>
                  <a:srgbClr val="FF0000"/>
                </a:solidFill>
                <a:effectLst/>
                <a:latin typeface="Trebuchet MS" pitchFamily="34" charset="0"/>
                <a:ea typeface="Calibri" pitchFamily="34" charset="0"/>
                <a:cs typeface="Arial" pitchFamily="34" charset="0"/>
              </a:rPr>
              <a:t>upper abdomen</a:t>
            </a:r>
            <a:endParaRPr kumimoji="0" lang="en-US" sz="2800" b="1" i="0" u="none" strike="noStrike" cap="none" normalizeH="0" baseline="0" dirty="0" smtClean="0">
              <a:ln>
                <a:noFill/>
              </a:ln>
              <a:solidFill>
                <a:srgbClr val="FF0000"/>
              </a:solidFill>
              <a:effectLst/>
              <a:latin typeface="Trebuchet MS"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 The mechanisms </a:t>
            </a:r>
            <a:r>
              <a:rPr kumimoji="0" lang="en-US"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 </a:t>
            </a:r>
            <a:r>
              <a:rPr kumimoji="0" lang="el-GR"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to explain</a:t>
            </a:r>
            <a:r>
              <a:rPr kumimoji="0" lang="en-US"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 </a:t>
            </a:r>
            <a:r>
              <a:rPr kumimoji="0" lang="el-GR"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include</a:t>
            </a:r>
            <a:endParaRPr kumimoji="0" lang="en-US"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smtClean="0">
              <a:solidFill>
                <a:srgbClr val="0A0905"/>
              </a:solidFill>
              <a:latin typeface="Trebuchet MS"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 transtubal spread</a:t>
            </a:r>
            <a:endParaRPr kumimoji="0" lang="en-US"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 vascular-lymphatic invasion</a:t>
            </a:r>
            <a:endParaRPr kumimoji="0" lang="en-US"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 multifocal disease</a:t>
            </a:r>
            <a:r>
              <a:rPr kumimoji="0" lang="en-US" sz="2800" b="1" i="0" u="none" strike="noStrike" cap="none" normalizeH="0" baseline="0" dirty="0" smtClean="0">
                <a:ln>
                  <a:noFill/>
                </a:ln>
                <a:solidFill>
                  <a:srgbClr val="0A0905"/>
                </a:solidFill>
                <a:effectLst/>
                <a:latin typeface="Trebuchet MS" pitchFamily="34" charset="0"/>
                <a:ea typeface="Calibri" pitchFamily="34" charset="0"/>
                <a:cs typeface="Arial" pitchFamily="34" charset="0"/>
              </a:rPr>
              <a:t> </a:t>
            </a: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676400"/>
            <a:ext cx="6553200" cy="3539430"/>
          </a:xfrm>
          <a:prstGeom prst="rect">
            <a:avLst/>
          </a:prstGeom>
        </p:spPr>
        <p:txBody>
          <a:bodyPr wrap="square">
            <a:spAutoFit/>
          </a:bodyPr>
          <a:lstStyle/>
          <a:p>
            <a:r>
              <a:rPr lang="el-GR" sz="2800" b="1" dirty="0" smtClean="0">
                <a:latin typeface="Arial" pitchFamily="34" charset="0"/>
                <a:cs typeface="Arial" pitchFamily="34" charset="0"/>
              </a:rPr>
              <a:t>Clear cell carcinomas</a:t>
            </a:r>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fewer than 5% of endometrial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arcinomas</a:t>
            </a:r>
            <a:r>
              <a:rPr lang="en-US" sz="2800" b="1" dirty="0" smtClean="0">
                <a:latin typeface="Arial" pitchFamily="34" charset="0"/>
                <a:cs typeface="Arial" pitchFamily="34" charset="0"/>
              </a:rPr>
              <a:t> </a:t>
            </a:r>
          </a:p>
          <a:p>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commonly present in papillary serous tumors</a:t>
            </a:r>
            <a:endParaRPr lang="en-US" sz="2800" b="1" dirty="0" smtClean="0">
              <a:latin typeface="Arial" pitchFamily="34" charset="0"/>
              <a:cs typeface="Arial" pitchFamily="34" charset="0"/>
            </a:endParaRPr>
          </a:p>
          <a:p>
            <a:r>
              <a:rPr lang="el-GR" sz="2800" b="1" dirty="0" smtClean="0">
                <a:latin typeface="Arial" pitchFamily="34" charset="0"/>
                <a:cs typeface="Arial" pitchFamily="34" charset="0"/>
              </a:rPr>
              <a:t> </a:t>
            </a:r>
            <a:r>
              <a:rPr lang="en-US" sz="2800" b="1" dirty="0" smtClean="0">
                <a:latin typeface="Arial" pitchFamily="34" charset="0"/>
                <a:cs typeface="Arial" pitchFamily="34" charset="0"/>
              </a:rPr>
              <a:t> </a:t>
            </a:r>
            <a:r>
              <a:rPr lang="el-GR" sz="2800" b="1" dirty="0" smtClean="0">
                <a:latin typeface="Arial" pitchFamily="34" charset="0"/>
                <a:cs typeface="Arial" pitchFamily="34" charset="0"/>
              </a:rPr>
              <a:t>Vascular space invasion is more common in these lesions </a:t>
            </a:r>
            <a:r>
              <a:rPr lang="en-US" sz="2800" b="1" dirty="0" smtClean="0">
                <a:latin typeface="Arial" pitchFamily="34" charset="0"/>
                <a:cs typeface="Arial" pitchFamily="34" charset="0"/>
              </a:rPr>
              <a:t> </a:t>
            </a:r>
            <a:endParaRPr lang="en-US" sz="2800" b="1" dirty="0">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2" name="Picture 4" descr="http://ts2.mm.bing.net/th?id=HN.608003602200135149&amp;pid=15.1&amp;H=119&amp;W=160">
            <a:hlinkClick r:id="rId2"/>
          </p:cNvPr>
          <p:cNvPicPr>
            <a:picLocks noChangeAspect="1" noChangeArrowheads="1"/>
          </p:cNvPicPr>
          <p:nvPr/>
        </p:nvPicPr>
        <p:blipFill>
          <a:blip r:embed="rId3" cstate="print"/>
          <a:srcRect/>
          <a:stretch>
            <a:fillRect/>
          </a:stretch>
        </p:blipFill>
        <p:spPr bwMode="auto">
          <a:xfrm>
            <a:off x="0" y="100961"/>
            <a:ext cx="9144000" cy="6687509"/>
          </a:xfrm>
          <a:prstGeom prst="rect">
            <a:avLst/>
          </a:prstGeom>
          <a:noFill/>
        </p:spPr>
      </p:pic>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381000" y="533400"/>
            <a:ext cx="7848600" cy="5029200"/>
          </a:xfrm>
        </p:spPr>
        <p:txBody>
          <a:bodyPr>
            <a:noAutofit/>
          </a:bodyPr>
          <a:lstStyle/>
          <a:p>
            <a:pPr eaLnBrk="1" hangingPunct="1">
              <a:buFont typeface="Wingdings" pitchFamily="2" charset="2"/>
              <a:buNone/>
              <a:defRPr/>
            </a:pPr>
            <a:r>
              <a:rPr lang="en-US" sz="2800" b="1" dirty="0" smtClean="0">
                <a:latin typeface="Arial" pitchFamily="34" charset="0"/>
                <a:cs typeface="Arial" pitchFamily="34" charset="0"/>
              </a:rPr>
              <a:t>Pre-op  imaging</a:t>
            </a:r>
          </a:p>
          <a:p>
            <a:pPr eaLnBrk="1" hangingPunct="1">
              <a:buFont typeface="Wingdings" pitchFamily="2" charset="2"/>
              <a:buNone/>
              <a:defRPr/>
            </a:pPr>
            <a:r>
              <a:rPr lang="en-US" sz="2800" b="1" dirty="0" smtClean="0">
                <a:latin typeface="Arial" pitchFamily="34" charset="0"/>
                <a:cs typeface="Arial" pitchFamily="34" charset="0"/>
              </a:rPr>
              <a:t>		 </a:t>
            </a:r>
          </a:p>
          <a:p>
            <a:pPr eaLnBrk="1" hangingPunct="1">
              <a:buFont typeface="Wingdings" pitchFamily="2" charset="2"/>
              <a:buNone/>
              <a:defRPr/>
            </a:pPr>
            <a:r>
              <a:rPr lang="en-US" sz="2800" b="1" dirty="0" smtClean="0">
                <a:latin typeface="Arial" pitchFamily="34" charset="0"/>
                <a:cs typeface="Arial" pitchFamily="34" charset="0"/>
              </a:rPr>
              <a:t>	CT –scan </a:t>
            </a:r>
          </a:p>
          <a:p>
            <a:pPr eaLnBrk="1" hangingPunct="1">
              <a:buFont typeface="Wingdings" pitchFamily="2" charset="2"/>
              <a:buNone/>
              <a:defRPr/>
            </a:pPr>
            <a:r>
              <a:rPr lang="en-US" sz="2800" b="1" dirty="0" smtClean="0">
                <a:latin typeface="Arial" pitchFamily="34" charset="0"/>
                <a:cs typeface="Arial" pitchFamily="34" charset="0"/>
              </a:rPr>
              <a:t> not </a:t>
            </a:r>
            <a:r>
              <a:rPr lang="en-US" sz="2800" b="1" dirty="0" smtClean="0">
                <a:latin typeface="Arial" pitchFamily="34" charset="0"/>
                <a:cs typeface="Arial" pitchFamily="34" charset="0"/>
              </a:rPr>
              <a:t>necessary unless  , think there’s extra pelvic </a:t>
            </a:r>
            <a:r>
              <a:rPr lang="en-US" sz="2800" b="1" dirty="0" smtClean="0">
                <a:latin typeface="Arial" pitchFamily="34" charset="0"/>
                <a:cs typeface="Arial" pitchFamily="34" charset="0"/>
              </a:rPr>
              <a:t>disease–</a:t>
            </a:r>
            <a:endParaRPr lang="en-US" sz="2800" b="1" dirty="0" smtClean="0">
              <a:latin typeface="Arial" pitchFamily="34" charset="0"/>
              <a:cs typeface="Arial" pitchFamily="34" charset="0"/>
            </a:endParaRPr>
          </a:p>
          <a:p>
            <a:pPr eaLnBrk="1" hangingPunct="1">
              <a:buFont typeface="Wingdings" pitchFamily="2" charset="2"/>
              <a:buNone/>
              <a:defRPr/>
            </a:pPr>
            <a:r>
              <a:rPr lang="en-US" sz="2800" b="1" dirty="0" smtClean="0">
                <a:latin typeface="Arial" pitchFamily="34" charset="0"/>
                <a:cs typeface="Arial" pitchFamily="34" charset="0"/>
              </a:rPr>
              <a:t> </a:t>
            </a:r>
            <a:r>
              <a:rPr lang="en-US" sz="2800" b="1" dirty="0" smtClean="0">
                <a:latin typeface="Arial" pitchFamily="34" charset="0"/>
                <a:cs typeface="Arial" pitchFamily="34" charset="0"/>
              </a:rPr>
              <a:t> </a:t>
            </a:r>
            <a:endParaRPr lang="en-US" sz="2800" b="1" dirty="0" smtClean="0">
              <a:latin typeface="Arial" pitchFamily="34" charset="0"/>
              <a:cs typeface="Arial" pitchFamily="34" charset="0"/>
            </a:endParaRPr>
          </a:p>
          <a:p>
            <a:pPr eaLnBrk="1" hangingPunct="1">
              <a:buFont typeface="Wingdings" pitchFamily="2" charset="2"/>
              <a:buNone/>
              <a:defRPr/>
            </a:pPr>
            <a:r>
              <a:rPr lang="en-US" sz="2800" b="1" dirty="0" smtClean="0">
                <a:latin typeface="Arial" pitchFamily="34" charset="0"/>
                <a:cs typeface="Arial" pitchFamily="34" charset="0"/>
              </a:rPr>
              <a:t> 	and doesn’t really  know of 		depth of invasion </a:t>
            </a:r>
            <a:r>
              <a:rPr lang="en-US" sz="2800" b="1" dirty="0" smtClean="0">
                <a:latin typeface="Arial" pitchFamily="34" charset="0"/>
                <a:cs typeface="Arial" pitchFamily="34" charset="0"/>
              </a:rPr>
              <a:t> </a:t>
            </a:r>
          </a:p>
          <a:p>
            <a:pPr eaLnBrk="1" hangingPunct="1">
              <a:buFont typeface="Wingdings" pitchFamily="2" charset="2"/>
              <a:buNone/>
              <a:defRPr/>
            </a:pPr>
            <a:endParaRPr lang="en-US" sz="2800" b="1" dirty="0" smtClean="0">
              <a:latin typeface="Arial" pitchFamily="34" charset="0"/>
              <a:cs typeface="Arial" pitchFamily="34" charset="0"/>
            </a:endParaRPr>
          </a:p>
          <a:p>
            <a:pPr eaLnBrk="1" hangingPunct="1">
              <a:buFont typeface="Wingdings" pitchFamily="2" charset="2"/>
              <a:buNone/>
              <a:defRPr/>
            </a:pPr>
            <a:r>
              <a:rPr lang="en-US" sz="2800" b="1" dirty="0" smtClean="0">
                <a:latin typeface="Arial" pitchFamily="34" charset="0"/>
                <a:cs typeface="Arial" pitchFamily="34" charset="0"/>
              </a:rPr>
              <a:t> MRI would be better in assessing </a:t>
            </a:r>
            <a:r>
              <a:rPr lang="en-US" sz="2800" b="1" dirty="0" smtClean="0">
                <a:latin typeface="Arial" pitchFamily="34" charset="0"/>
                <a:cs typeface="Arial" pitchFamily="34" charset="0"/>
              </a:rPr>
              <a:t>invasion </a:t>
            </a:r>
            <a:endParaRPr lang="en-US" sz="2800" b="1" dirty="0" smtClean="0">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ChangeArrowheads="1"/>
          </p:cNvSpPr>
          <p:nvPr/>
        </p:nvSpPr>
        <p:spPr bwMode="auto">
          <a:xfrm>
            <a:off x="1143000" y="838200"/>
            <a:ext cx="6653212" cy="5181600"/>
          </a:xfrm>
          <a:prstGeom prst="rect">
            <a:avLst/>
          </a:prstGeom>
          <a:noFill/>
          <a:ln w="9525">
            <a:noFill/>
            <a:miter lim="800000"/>
            <a:headEnd/>
            <a:tailEnd/>
          </a:ln>
        </p:spPr>
        <p:txBody>
          <a:bodyPr/>
          <a:lstStyle/>
          <a:p>
            <a:pPr marL="342900" indent="-342900" eaLnBrk="1" hangingPunct="1">
              <a:spcBef>
                <a:spcPct val="20000"/>
              </a:spcBef>
              <a:buSzPct val="100000"/>
              <a:buFontTx/>
              <a:buChar char="•"/>
            </a:pPr>
            <a:r>
              <a:rPr lang="en-US" sz="2800" b="1" dirty="0">
                <a:latin typeface="Arial" charset="0"/>
              </a:rPr>
              <a:t>Preoperative </a:t>
            </a:r>
            <a:r>
              <a:rPr lang="en-US" sz="2800" b="1" dirty="0" smtClean="0">
                <a:latin typeface="Arial" charset="0"/>
              </a:rPr>
              <a:t>preparation</a:t>
            </a:r>
          </a:p>
          <a:p>
            <a:pPr marL="342900" indent="-342900" eaLnBrk="1" hangingPunct="1">
              <a:spcBef>
                <a:spcPct val="20000"/>
              </a:spcBef>
              <a:buSzPct val="100000"/>
              <a:buFontTx/>
              <a:buChar char="•"/>
            </a:pPr>
            <a:endParaRPr lang="en-US" sz="2800" b="1" dirty="0">
              <a:latin typeface="Arial" charset="0"/>
            </a:endParaRPr>
          </a:p>
          <a:p>
            <a:pPr marL="342900" indent="-342900" eaLnBrk="1" hangingPunct="1">
              <a:spcBef>
                <a:spcPct val="20000"/>
              </a:spcBef>
              <a:buSzPct val="100000"/>
              <a:buFontTx/>
              <a:buChar char="•"/>
            </a:pPr>
            <a:r>
              <a:rPr lang="en-US" sz="2800" b="1" dirty="0">
                <a:latin typeface="Arial" charset="0"/>
              </a:rPr>
              <a:t>Antimicrobial </a:t>
            </a:r>
            <a:r>
              <a:rPr lang="en-US" sz="2800" b="1" dirty="0" smtClean="0">
                <a:latin typeface="Arial" charset="0"/>
              </a:rPr>
              <a:t>prophylaxis</a:t>
            </a:r>
          </a:p>
          <a:p>
            <a:pPr marL="342900" indent="-342900" eaLnBrk="1" hangingPunct="1">
              <a:spcBef>
                <a:spcPct val="20000"/>
              </a:spcBef>
              <a:buSzPct val="100000"/>
              <a:buFontTx/>
              <a:buChar char="•"/>
            </a:pPr>
            <a:endParaRPr lang="en-US" sz="2800" b="1" dirty="0">
              <a:latin typeface="Arial" charset="0"/>
            </a:endParaRPr>
          </a:p>
          <a:p>
            <a:pPr marL="342900" indent="-342900" eaLnBrk="1" hangingPunct="1">
              <a:spcBef>
                <a:spcPct val="20000"/>
              </a:spcBef>
              <a:buSzPct val="100000"/>
              <a:buFontTx/>
              <a:buChar char="•"/>
            </a:pPr>
            <a:r>
              <a:rPr lang="en-US" sz="2800" b="1" dirty="0">
                <a:latin typeface="Arial" charset="0"/>
              </a:rPr>
              <a:t>DVT </a:t>
            </a:r>
            <a:r>
              <a:rPr lang="en-US" sz="2800" b="1" dirty="0" smtClean="0">
                <a:latin typeface="Arial" charset="0"/>
              </a:rPr>
              <a:t>prophylaxis</a:t>
            </a:r>
          </a:p>
          <a:p>
            <a:pPr marL="342900" indent="-342900" eaLnBrk="1" hangingPunct="1">
              <a:spcBef>
                <a:spcPct val="20000"/>
              </a:spcBef>
              <a:buSzPct val="100000"/>
              <a:buFontTx/>
              <a:buChar char="•"/>
            </a:pPr>
            <a:endParaRPr lang="en-US" sz="2800" b="1" dirty="0">
              <a:latin typeface="Arial" charset="0"/>
            </a:endParaRPr>
          </a:p>
          <a:p>
            <a:pPr marL="342900" indent="-342900" eaLnBrk="1" hangingPunct="1">
              <a:spcBef>
                <a:spcPct val="20000"/>
              </a:spcBef>
              <a:buSzPct val="100000"/>
              <a:buFontTx/>
              <a:buChar char="•"/>
            </a:pPr>
            <a:r>
              <a:rPr lang="en-US" sz="2800" b="1" dirty="0">
                <a:latin typeface="Arial" charset="0"/>
              </a:rPr>
              <a:t>Steep </a:t>
            </a:r>
            <a:r>
              <a:rPr lang="en-US" sz="2800" b="1" dirty="0" err="1" smtClean="0">
                <a:latin typeface="Arial" charset="0"/>
              </a:rPr>
              <a:t>Trendelenburg</a:t>
            </a:r>
            <a:endParaRPr lang="en-US" sz="2800" b="1" dirty="0" smtClean="0">
              <a:latin typeface="Arial" charset="0"/>
            </a:endParaRPr>
          </a:p>
          <a:p>
            <a:pPr marL="342900" indent="-342900" eaLnBrk="1" hangingPunct="1">
              <a:spcBef>
                <a:spcPct val="20000"/>
              </a:spcBef>
              <a:buSzPct val="100000"/>
              <a:buFontTx/>
              <a:buChar char="•"/>
            </a:pPr>
            <a:endParaRPr lang="en-US" sz="2800" b="1" dirty="0">
              <a:latin typeface="Arial" charset="0"/>
            </a:endParaRPr>
          </a:p>
          <a:p>
            <a:pPr marL="342900" indent="-342900" eaLnBrk="1" hangingPunct="1">
              <a:spcBef>
                <a:spcPct val="20000"/>
              </a:spcBef>
              <a:buSzPct val="100000"/>
              <a:buFontTx/>
              <a:buChar char="•"/>
            </a:pPr>
            <a:r>
              <a:rPr lang="en-US" sz="2800" b="1" dirty="0">
                <a:latin typeface="Arial" charset="0"/>
              </a:rPr>
              <a:t>Long </a:t>
            </a:r>
            <a:r>
              <a:rPr lang="en-US" sz="2800" b="1" dirty="0" smtClean="0">
                <a:latin typeface="Arial" charset="0"/>
              </a:rPr>
              <a:t> instruments  </a:t>
            </a:r>
            <a:r>
              <a:rPr lang="en-US" sz="2800" b="1" dirty="0">
                <a:latin typeface="Arial" charset="0"/>
              </a:rPr>
              <a:t>available</a:t>
            </a: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684213" y="2205038"/>
            <a:ext cx="7920037" cy="3052762"/>
          </a:xfrm>
          <a:prstGeom prst="rect">
            <a:avLst/>
          </a:prstGeom>
          <a:noFill/>
          <a:ln w="9525">
            <a:noFill/>
            <a:miter lim="800000"/>
            <a:headEnd/>
            <a:tailEnd/>
          </a:ln>
        </p:spPr>
        <p:txBody>
          <a:bodyPr/>
          <a:lstStyle/>
          <a:p>
            <a:pPr marL="342900" indent="-342900" eaLnBrk="1" hangingPunct="1">
              <a:spcBef>
                <a:spcPct val="20000"/>
              </a:spcBef>
              <a:buSzPct val="100000"/>
              <a:buFontTx/>
              <a:buChar char="•"/>
            </a:pPr>
            <a:r>
              <a:rPr lang="en-US" sz="2800" b="1" dirty="0">
                <a:latin typeface="Arial" charset="0"/>
              </a:rPr>
              <a:t>Availability of frozen section to determine the extent of staging </a:t>
            </a:r>
            <a:r>
              <a:rPr lang="en-US" sz="2800" b="1" dirty="0" smtClean="0">
                <a:latin typeface="Arial" charset="0"/>
              </a:rPr>
              <a:t>procedure</a:t>
            </a:r>
          </a:p>
          <a:p>
            <a:pPr marL="342900" indent="-342900" eaLnBrk="1" hangingPunct="1">
              <a:spcBef>
                <a:spcPct val="20000"/>
              </a:spcBef>
              <a:buSzPct val="100000"/>
              <a:buFontTx/>
              <a:buChar char="•"/>
            </a:pPr>
            <a:endParaRPr lang="en-US" sz="2800" b="1" dirty="0">
              <a:latin typeface="Arial" charset="0"/>
            </a:endParaRPr>
          </a:p>
          <a:p>
            <a:pPr marL="342900" indent="-342900" eaLnBrk="1" hangingPunct="1">
              <a:spcBef>
                <a:spcPct val="20000"/>
              </a:spcBef>
              <a:buSzPct val="100000"/>
              <a:buFontTx/>
              <a:buChar char="•"/>
            </a:pPr>
            <a:r>
              <a:rPr lang="en-US" sz="2800" b="1" dirty="0">
                <a:latin typeface="Arial" charset="0"/>
              </a:rPr>
              <a:t>Capability of complete surgical </a:t>
            </a:r>
            <a:r>
              <a:rPr lang="en-US" sz="2800" b="1" dirty="0" smtClean="0">
                <a:latin typeface="Arial" charset="0"/>
              </a:rPr>
              <a:t>staging</a:t>
            </a:r>
          </a:p>
          <a:p>
            <a:pPr marL="342900" indent="-342900" eaLnBrk="1" hangingPunct="1">
              <a:spcBef>
                <a:spcPct val="20000"/>
              </a:spcBef>
              <a:buSzPct val="100000"/>
              <a:buFontTx/>
              <a:buChar char="•"/>
            </a:pPr>
            <a:endParaRPr lang="en-US" sz="2800" b="1" dirty="0">
              <a:latin typeface="Arial" charset="0"/>
            </a:endParaRPr>
          </a:p>
          <a:p>
            <a:pPr marL="342900" indent="-342900" eaLnBrk="1" hangingPunct="1">
              <a:spcBef>
                <a:spcPct val="20000"/>
              </a:spcBef>
              <a:buSzPct val="100000"/>
              <a:buFontTx/>
              <a:buChar char="•"/>
            </a:pPr>
            <a:r>
              <a:rPr lang="en-US" sz="2800" b="1" dirty="0">
                <a:latin typeface="Arial" charset="0"/>
              </a:rPr>
              <a:t>Capability of tumor reduction if indicated</a:t>
            </a:r>
          </a:p>
        </p:txBody>
      </p:sp>
      <p:sp>
        <p:nvSpPr>
          <p:cNvPr id="39939" name="Text Box 3"/>
          <p:cNvSpPr txBox="1">
            <a:spLocks noChangeArrowheads="1"/>
          </p:cNvSpPr>
          <p:nvPr/>
        </p:nvSpPr>
        <p:spPr bwMode="auto">
          <a:xfrm>
            <a:off x="684213" y="584200"/>
            <a:ext cx="6948487" cy="584775"/>
          </a:xfrm>
          <a:prstGeom prst="rect">
            <a:avLst/>
          </a:prstGeom>
          <a:noFill/>
          <a:ln w="9525">
            <a:noFill/>
            <a:miter lim="800000"/>
            <a:headEnd/>
            <a:tailEnd/>
          </a:ln>
        </p:spPr>
        <p:txBody>
          <a:bodyPr>
            <a:spAutoFit/>
          </a:bodyPr>
          <a:lstStyle/>
          <a:p>
            <a:pPr>
              <a:spcBef>
                <a:spcPct val="50000"/>
              </a:spcBef>
            </a:pPr>
            <a:r>
              <a:rPr lang="en-US" sz="3200" dirty="0" smtClean="0">
                <a:solidFill>
                  <a:srgbClr val="FF0000"/>
                </a:solidFill>
                <a:latin typeface="Arial" charset="0"/>
              </a:rPr>
              <a:t> Intra-operative </a:t>
            </a:r>
            <a:r>
              <a:rPr lang="en-US" sz="3200" dirty="0">
                <a:solidFill>
                  <a:srgbClr val="FF0000"/>
                </a:solidFill>
                <a:latin typeface="Arial" charset="0"/>
              </a:rPr>
              <a:t>Surgical Principals</a:t>
            </a: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576263" y="476250"/>
            <a:ext cx="8143875" cy="838200"/>
          </a:xfrm>
          <a:prstGeom prst="rect">
            <a:avLst/>
          </a:prstGeom>
          <a:noFill/>
          <a:ln w="9525">
            <a:noFill/>
            <a:miter lim="800000"/>
            <a:headEnd/>
            <a:tailEnd/>
          </a:ln>
        </p:spPr>
        <p:txBody>
          <a:bodyPr anchor="ctr"/>
          <a:lstStyle/>
          <a:p>
            <a:pPr algn="ctr"/>
            <a:endParaRPr lang="en-US" sz="3200" dirty="0">
              <a:solidFill>
                <a:schemeClr val="tx2"/>
              </a:solidFill>
              <a:latin typeface="Arial" charset="0"/>
            </a:endParaRPr>
          </a:p>
        </p:txBody>
      </p:sp>
      <p:sp>
        <p:nvSpPr>
          <p:cNvPr id="43011" name="Rectangle 3"/>
          <p:cNvSpPr>
            <a:spLocks noChangeArrowheads="1"/>
          </p:cNvSpPr>
          <p:nvPr/>
        </p:nvSpPr>
        <p:spPr bwMode="auto">
          <a:xfrm>
            <a:off x="457200" y="381000"/>
            <a:ext cx="7864475" cy="6172200"/>
          </a:xfrm>
          <a:prstGeom prst="rect">
            <a:avLst/>
          </a:prstGeom>
          <a:noFill/>
          <a:ln w="9525">
            <a:noFill/>
            <a:miter lim="800000"/>
            <a:headEnd/>
            <a:tailEnd/>
          </a:ln>
        </p:spPr>
        <p:txBody>
          <a:bodyPr/>
          <a:lstStyle/>
          <a:p>
            <a:pPr marL="342900" indent="-342900">
              <a:spcBef>
                <a:spcPct val="20000"/>
              </a:spcBef>
              <a:buSzPct val="100000"/>
              <a:buFontTx/>
              <a:buChar char="•"/>
            </a:pPr>
            <a:r>
              <a:rPr lang="en-US" sz="3200" b="1" dirty="0" smtClean="0">
                <a:latin typeface="Arial" charset="0"/>
              </a:rPr>
              <a:t>Complete  </a:t>
            </a:r>
            <a:r>
              <a:rPr lang="en-US" sz="3200" b="1" dirty="0" smtClean="0">
                <a:solidFill>
                  <a:schemeClr val="tx2"/>
                </a:solidFill>
                <a:latin typeface="Arial" charset="0"/>
              </a:rPr>
              <a:t>Surgical </a:t>
            </a:r>
            <a:r>
              <a:rPr lang="en-US" sz="3200" b="1" dirty="0" smtClean="0">
                <a:solidFill>
                  <a:schemeClr val="tx2"/>
                </a:solidFill>
                <a:latin typeface="Arial" charset="0"/>
              </a:rPr>
              <a:t>Approach</a:t>
            </a:r>
          </a:p>
          <a:p>
            <a:pPr marL="342900" indent="-342900">
              <a:spcBef>
                <a:spcPct val="20000"/>
              </a:spcBef>
              <a:buSzPct val="100000"/>
              <a:buFontTx/>
              <a:buChar char="•"/>
            </a:pPr>
            <a:endParaRPr lang="en-US" sz="3200" b="1" dirty="0" smtClean="0">
              <a:solidFill>
                <a:schemeClr val="tx2"/>
              </a:solidFill>
              <a:latin typeface="Arial" charset="0"/>
            </a:endParaRPr>
          </a:p>
          <a:p>
            <a:pPr marL="342900" indent="-342900">
              <a:spcBef>
                <a:spcPct val="20000"/>
              </a:spcBef>
              <a:buSzPct val="100000"/>
              <a:buFontTx/>
              <a:buChar char="•"/>
            </a:pPr>
            <a:r>
              <a:rPr lang="en-US" sz="3200" b="1" dirty="0" smtClean="0">
                <a:latin typeface="Arial" charset="0"/>
              </a:rPr>
              <a:t>TAH-BSO</a:t>
            </a:r>
          </a:p>
          <a:p>
            <a:pPr marL="342900" indent="-342900">
              <a:spcBef>
                <a:spcPct val="20000"/>
              </a:spcBef>
              <a:buSzPct val="100000"/>
              <a:buFontTx/>
              <a:buChar char="•"/>
            </a:pPr>
            <a:r>
              <a:rPr lang="en-US" sz="3200" b="1" dirty="0" smtClean="0">
                <a:latin typeface="Arial" charset="0"/>
              </a:rPr>
              <a:t>peritoneal washings</a:t>
            </a:r>
          </a:p>
          <a:p>
            <a:pPr marL="342900" indent="-342900">
              <a:spcBef>
                <a:spcPct val="20000"/>
              </a:spcBef>
              <a:buSzPct val="100000"/>
              <a:buFontTx/>
              <a:buChar char="•"/>
            </a:pPr>
            <a:r>
              <a:rPr lang="en-US" sz="3200" b="1" dirty="0" smtClean="0">
                <a:latin typeface="Arial" charset="0"/>
              </a:rPr>
              <a:t> </a:t>
            </a:r>
            <a:r>
              <a:rPr lang="en-US" sz="3200" b="1" dirty="0" err="1" smtClean="0">
                <a:latin typeface="Arial" charset="0"/>
              </a:rPr>
              <a:t>lymphadenectomy</a:t>
            </a:r>
            <a:r>
              <a:rPr lang="en-US" sz="3200" b="1" dirty="0" smtClean="0">
                <a:latin typeface="Arial" charset="0"/>
              </a:rPr>
              <a:t> </a:t>
            </a:r>
          </a:p>
          <a:p>
            <a:pPr marL="342900" indent="-342900">
              <a:spcBef>
                <a:spcPct val="20000"/>
              </a:spcBef>
              <a:buSzPct val="100000"/>
              <a:buFontTx/>
              <a:buChar char="•"/>
            </a:pPr>
            <a:r>
              <a:rPr lang="en-US" sz="3200" b="1" dirty="0" err="1" smtClean="0">
                <a:latin typeface="Arial" charset="0"/>
              </a:rPr>
              <a:t>omental</a:t>
            </a:r>
            <a:r>
              <a:rPr lang="en-US" sz="3200" b="1" dirty="0" smtClean="0">
                <a:latin typeface="Arial" charset="0"/>
              </a:rPr>
              <a:t>  biopsy   </a:t>
            </a:r>
          </a:p>
          <a:p>
            <a:pPr marL="342900" indent="-342900">
              <a:spcBef>
                <a:spcPct val="20000"/>
              </a:spcBef>
              <a:buSzPct val="100000"/>
              <a:buFontTx/>
              <a:buChar char="•"/>
            </a:pPr>
            <a:endParaRPr lang="en-US" sz="3200" b="1" dirty="0">
              <a:latin typeface="Arial" charset="0"/>
            </a:endParaRPr>
          </a:p>
          <a:p>
            <a:pPr marL="742950" lvl="1" indent="-285750" eaLnBrk="1" hangingPunct="1">
              <a:spcBef>
                <a:spcPct val="20000"/>
              </a:spcBef>
              <a:buSzPct val="100000"/>
              <a:buFontTx/>
              <a:buChar char="–"/>
            </a:pPr>
            <a:endParaRPr lang="en-US" sz="2800" b="1" dirty="0">
              <a:latin typeface="Arial" charset="0"/>
            </a:endParaRPr>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761</TotalTime>
  <Words>2441</Words>
  <Application>Microsoft Office PowerPoint</Application>
  <PresentationFormat>On-screen Show (4:3)</PresentationFormat>
  <Paragraphs>494</Paragraphs>
  <Slides>55</Slides>
  <Notes>9</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UTERAIN CORPUS   CANCER</vt:lpstr>
      <vt:lpstr>UTERAIN   CORPUS   CANCER</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 MANAGEMENT OF STAGE  IV ENDOMETRIAL CARCINOMA</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vector>
  </TitlesOfParts>
  <Company>MUMS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Endometrial Cancer Overview on Management</dc:title>
  <dc:creator>yousefiz</dc:creator>
  <cp:lastModifiedBy>yousefi</cp:lastModifiedBy>
  <cp:revision>31</cp:revision>
  <dcterms:created xsi:type="dcterms:W3CDTF">2014-05-26T06:32:26Z</dcterms:created>
  <dcterms:modified xsi:type="dcterms:W3CDTF">2014-06-26T16:30:14Z</dcterms:modified>
</cp:coreProperties>
</file>